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omments/modernComment_184F_BB99BCB0.xml" ContentType="application/vnd.ms-powerpoint.comments+xml"/>
  <Override PartName="/ppt/comments/modernComment_1853_1D952CEE.xml" ContentType="application/vnd.ms-powerpoint.comment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00" r:id="rId2"/>
    <p:sldMasterId id="2147483762" r:id="rId3"/>
    <p:sldMasterId id="2147483763" r:id="rId4"/>
  </p:sldMasterIdLst>
  <p:notesMasterIdLst>
    <p:notesMasterId r:id="rId36"/>
  </p:notesMasterIdLst>
  <p:handoutMasterIdLst>
    <p:handoutMasterId r:id="rId37"/>
  </p:handoutMasterIdLst>
  <p:sldIdLst>
    <p:sldId id="256" r:id="rId5"/>
    <p:sldId id="6219" r:id="rId6"/>
    <p:sldId id="6220" r:id="rId7"/>
    <p:sldId id="3339" r:id="rId8"/>
    <p:sldId id="3463" r:id="rId9"/>
    <p:sldId id="6222" r:id="rId10"/>
    <p:sldId id="6254" r:id="rId11"/>
    <p:sldId id="6223" r:id="rId12"/>
    <p:sldId id="6228" r:id="rId13"/>
    <p:sldId id="6227" r:id="rId14"/>
    <p:sldId id="6230" r:id="rId15"/>
    <p:sldId id="6229" r:id="rId16"/>
    <p:sldId id="6238" r:id="rId17"/>
    <p:sldId id="6242" r:id="rId18"/>
    <p:sldId id="6243" r:id="rId19"/>
    <p:sldId id="6244" r:id="rId20"/>
    <p:sldId id="6245" r:id="rId21"/>
    <p:sldId id="6253" r:id="rId22"/>
    <p:sldId id="6251" r:id="rId23"/>
    <p:sldId id="6247" r:id="rId24"/>
    <p:sldId id="6248" r:id="rId25"/>
    <p:sldId id="3448" r:id="rId26"/>
    <p:sldId id="6241" r:id="rId27"/>
    <p:sldId id="3450" r:id="rId28"/>
    <p:sldId id="6249" r:id="rId29"/>
    <p:sldId id="3456" r:id="rId30"/>
    <p:sldId id="3455" r:id="rId31"/>
    <p:sldId id="262" r:id="rId32"/>
    <p:sldId id="6250" r:id="rId33"/>
    <p:sldId id="6255" r:id="rId34"/>
    <p:sldId id="750" r:id="rId35"/>
  </p:sldIdLst>
  <p:sldSz cx="10691813" cy="7559675"/>
  <p:notesSz cx="6724650" cy="9774238"/>
  <p:defaultTextStyle>
    <a:defPPr>
      <a:defRPr lang="fr-FR"/>
    </a:defPPr>
    <a:lvl1pPr marL="0" algn="l" defTabSz="4570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94" algn="l" defTabSz="4570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186" algn="l" defTabSz="4570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280" algn="l" defTabSz="4570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372" algn="l" defTabSz="4570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464" algn="l" defTabSz="4570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557" algn="l" defTabSz="4570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650" algn="l" defTabSz="4570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743" algn="l" defTabSz="4570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DE6F825C-C6C8-4CF7-BB16-3CB5CC19391F}">
          <p14:sldIdLst>
            <p14:sldId id="256"/>
            <p14:sldId id="6219"/>
            <p14:sldId id="6220"/>
            <p14:sldId id="3339"/>
            <p14:sldId id="3463"/>
            <p14:sldId id="6222"/>
            <p14:sldId id="6254"/>
            <p14:sldId id="6223"/>
            <p14:sldId id="6228"/>
            <p14:sldId id="6227"/>
            <p14:sldId id="6230"/>
            <p14:sldId id="6229"/>
            <p14:sldId id="6238"/>
            <p14:sldId id="6242"/>
            <p14:sldId id="6243"/>
            <p14:sldId id="6244"/>
            <p14:sldId id="6245"/>
            <p14:sldId id="6253"/>
            <p14:sldId id="6251"/>
            <p14:sldId id="6247"/>
            <p14:sldId id="6248"/>
            <p14:sldId id="3448"/>
            <p14:sldId id="6241"/>
            <p14:sldId id="3450"/>
            <p14:sldId id="6249"/>
            <p14:sldId id="3456"/>
            <p14:sldId id="3455"/>
            <p14:sldId id="262"/>
            <p14:sldId id="6250"/>
            <p14:sldId id="6255"/>
            <p14:sldId id="7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81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8CEB880-4DF6-3FD9-2577-5EEC4E768273}" name="Joao NETO" initials="JN" userId="S::JNETO@henner.com::9d8ee28f-c1ea-48c4-b28b-40befba32a1b" providerId="AD"/>
  <p188:author id="{A0DF80D1-4077-3B28-2828-FB6EB938B53F}" name="Ana COSTA" initials="AC" userId="S::ACOSTA@henner.com::8bb7ff9b-cb8f-4c68-b06e-ddd5849b4d3d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relie LAFORGUE" initials="AL" lastIdx="1" clrIdx="0">
    <p:extLst>
      <p:ext uri="{19B8F6BF-5375-455C-9EA6-DF929625EA0E}">
        <p15:presenceInfo xmlns:p15="http://schemas.microsoft.com/office/powerpoint/2012/main" userId="Aurelie LAFORGU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719C"/>
    <a:srgbClr val="5DB059"/>
    <a:srgbClr val="003DAC"/>
    <a:srgbClr val="E5E5E5"/>
    <a:srgbClr val="00338E"/>
    <a:srgbClr val="FC5C77"/>
    <a:srgbClr val="F8F8F8"/>
    <a:srgbClr val="5B96FF"/>
    <a:srgbClr val="299CD3"/>
    <a:srgbClr val="71BF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01" autoAdjust="0"/>
    <p:restoredTop sz="99851" autoAdjust="0"/>
  </p:normalViewPr>
  <p:slideViewPr>
    <p:cSldViewPr snapToGrid="0" snapToObjects="1">
      <p:cViewPr varScale="1">
        <p:scale>
          <a:sx n="108" d="100"/>
          <a:sy n="108" d="100"/>
        </p:scale>
        <p:origin x="1458" y="114"/>
      </p:cViewPr>
      <p:guideLst>
        <p:guide orient="horz" pos="2381"/>
        <p:guide pos="336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304"/>
    </p:cViewPr>
  </p:sorterViewPr>
  <p:notesViewPr>
    <p:cSldViewPr snapToGrid="0" snapToObjects="1">
      <p:cViewPr varScale="1">
        <p:scale>
          <a:sx n="83" d="100"/>
          <a:sy n="83" d="100"/>
        </p:scale>
        <p:origin x="397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8/10/relationships/authors" Target="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comments/modernComment_184F_BB99BCB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67A7D94-0473-4102-9AAE-A8BEAB48EECE}" authorId="{E8CEB880-4DF6-3FD9-2577-5EEC4E768273}" status="resolved" created="2023-04-24T11:02:05.516" complete="100000">
    <pc:sldMkLst xmlns:pc="http://schemas.microsoft.com/office/powerpoint/2013/main/command">
      <pc:docMk/>
      <pc:sldMk cId="3147414704" sldId="6223"/>
    </pc:sldMkLst>
    <p188:txBody>
      <a:bodyPr/>
      <a:lstStyle/>
      <a:p>
        <a:r>
          <a:rPr lang="en-US"/>
          <a:t>Email and Phone numb.</a:t>
        </a:r>
      </a:p>
    </p188:txBody>
  </p188:cm>
</p188:cmLst>
</file>

<file path=ppt/comments/modernComment_1853_1D952CE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DC287D8-B941-4C88-8C89-D4A0680CD764}" authorId="{A0DF80D1-4077-3B28-2828-FB6EB938B53F}" status="resolved" created="2023-04-21T11:20:44.170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96315630" sldId="6227"/>
      <ac:spMk id="5" creationId="{A1ECA275-B1FE-6E77-C7B7-347052A735A6}"/>
    </ac:deMkLst>
    <p188:txBody>
      <a:bodyPr/>
      <a:lstStyle/>
      <a:p>
        <a:r>
          <a:rPr lang="en-GB"/>
          <a:t>Juntar baby picture do nosso welcome e-mail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4650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08413" y="0"/>
            <a:ext cx="2914650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B04881-9273-49A7-B04A-37F05985EBE6}" type="datetimeFigureOut">
              <a:rPr lang="fr-FR" smtClean="0"/>
              <a:t>10/05/2023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283700"/>
            <a:ext cx="2914650" cy="4905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08413" y="9283700"/>
            <a:ext cx="2914650" cy="4905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C04CDC-D287-4FA3-941C-C3914571AE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36618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14015" cy="488712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09080" y="0"/>
            <a:ext cx="2914015" cy="488712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r">
              <a:defRPr sz="1200"/>
            </a:lvl1pPr>
          </a:lstStyle>
          <a:p>
            <a:fld id="{A16DD0F1-7DE8-3448-88D6-5C44C00EDA55}" type="datetimeFigureOut">
              <a:rPr lang="fr-FR" smtClean="0"/>
              <a:t>10/05/2023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769938" y="733425"/>
            <a:ext cx="5184775" cy="36655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6" tIns="45718" rIns="91436" bIns="45718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2465" y="4642765"/>
            <a:ext cx="5379720" cy="4398407"/>
          </a:xfrm>
          <a:prstGeom prst="rect">
            <a:avLst/>
          </a:prstGeom>
        </p:spPr>
        <p:txBody>
          <a:bodyPr vert="horz" lIns="91436" tIns="45718" rIns="91436" bIns="45718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2" y="9283830"/>
            <a:ext cx="2914015" cy="488712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09080" y="9283830"/>
            <a:ext cx="2914015" cy="488712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r">
              <a:defRPr sz="1200"/>
            </a:lvl1pPr>
          </a:lstStyle>
          <a:p>
            <a:fld id="{4D7FE214-8E6F-4A41-A49F-B34ED6428C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8979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0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94" algn="l" defTabSz="4570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186" algn="l" defTabSz="4570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280" algn="l" defTabSz="4570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372" algn="l" defTabSz="4570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464" algn="l" defTabSz="4570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557" algn="l" defTabSz="4570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650" algn="l" defTabSz="4570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743" algn="l" defTabSz="4570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verture de 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9013" y="360000"/>
            <a:ext cx="982800" cy="9828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2381" y="3389219"/>
            <a:ext cx="10689432" cy="4170455"/>
          </a:xfrm>
          <a:prstGeom prst="rect">
            <a:avLst/>
          </a:prstGeom>
          <a:solidFill>
            <a:srgbClr val="00338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>
          <a:xfrm>
            <a:off x="464344" y="1740245"/>
            <a:ext cx="695325" cy="4571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space réservé du contenu 19"/>
          <p:cNvSpPr>
            <a:spLocks noGrp="1"/>
          </p:cNvSpPr>
          <p:nvPr>
            <p:ph sz="quarter" idx="10" hasCustomPrompt="1"/>
          </p:nvPr>
        </p:nvSpPr>
        <p:spPr>
          <a:xfrm>
            <a:off x="359961" y="1772629"/>
            <a:ext cx="4391025" cy="685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5600">
                <a:solidFill>
                  <a:schemeClr val="accent2"/>
                </a:solidFill>
                <a:latin typeface="Source Sans Pro Light" panose="020B0403030403020204" pitchFamily="34" charset="0"/>
              </a:defRPr>
            </a:lvl1pPr>
            <a:lvl2pPr marL="503557" indent="0">
              <a:buFontTx/>
              <a:buNone/>
              <a:defRPr sz="5600">
                <a:solidFill>
                  <a:schemeClr val="accent2"/>
                </a:solidFill>
                <a:latin typeface="Source Sans Pro Light" panose="020B0403030403020204" pitchFamily="34" charset="0"/>
              </a:defRPr>
            </a:lvl2pPr>
            <a:lvl3pPr marL="1007111" indent="0">
              <a:buFontTx/>
              <a:buNone/>
              <a:defRPr sz="5600">
                <a:solidFill>
                  <a:schemeClr val="accent2"/>
                </a:solidFill>
                <a:latin typeface="Source Sans Pro Light" panose="020B0403030403020204" pitchFamily="34" charset="0"/>
              </a:defRPr>
            </a:lvl3pPr>
            <a:lvl4pPr marL="1510667" indent="0">
              <a:buFontTx/>
              <a:buNone/>
              <a:defRPr sz="5600">
                <a:solidFill>
                  <a:schemeClr val="accent2"/>
                </a:solidFill>
                <a:latin typeface="Source Sans Pro Light" panose="020B0403030403020204" pitchFamily="34" charset="0"/>
              </a:defRPr>
            </a:lvl4pPr>
            <a:lvl5pPr marL="2014221" indent="0">
              <a:buFontTx/>
              <a:buNone/>
              <a:defRPr sz="5600">
                <a:solidFill>
                  <a:schemeClr val="accent2"/>
                </a:solidFill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4" name="Espace réservé du contenu 22"/>
          <p:cNvSpPr>
            <a:spLocks noGrp="1"/>
          </p:cNvSpPr>
          <p:nvPr>
            <p:ph sz="quarter" idx="11" hasCustomPrompt="1"/>
          </p:nvPr>
        </p:nvSpPr>
        <p:spPr>
          <a:xfrm>
            <a:off x="340911" y="2349031"/>
            <a:ext cx="4410075" cy="9334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5600">
                <a:solidFill>
                  <a:schemeClr val="accent2"/>
                </a:solidFill>
                <a:latin typeface="Source Sans Pro Black" panose="020B0803030403020204" pitchFamily="34" charset="0"/>
              </a:defRPr>
            </a:lvl1pPr>
            <a:lvl2pPr marL="503557" indent="0">
              <a:buFontTx/>
              <a:buNone/>
              <a:defRPr sz="5600">
                <a:solidFill>
                  <a:schemeClr val="accent2"/>
                </a:solidFill>
                <a:latin typeface="Source Sans Pro Black" panose="020B0803030403020204" pitchFamily="34" charset="0"/>
              </a:defRPr>
            </a:lvl2pPr>
            <a:lvl3pPr marL="1007111" indent="0">
              <a:buFontTx/>
              <a:buNone/>
              <a:defRPr sz="5600">
                <a:solidFill>
                  <a:schemeClr val="accent2"/>
                </a:solidFill>
                <a:latin typeface="Source Sans Pro Black" panose="020B0803030403020204" pitchFamily="34" charset="0"/>
              </a:defRPr>
            </a:lvl3pPr>
            <a:lvl4pPr marL="1510667" indent="0">
              <a:buFontTx/>
              <a:buNone/>
              <a:defRPr sz="5600">
                <a:solidFill>
                  <a:schemeClr val="accent2"/>
                </a:solidFill>
                <a:latin typeface="Source Sans Pro Black" panose="020B0803030403020204" pitchFamily="34" charset="0"/>
              </a:defRPr>
            </a:lvl4pPr>
            <a:lvl5pPr marL="2014221" indent="0">
              <a:buFontTx/>
              <a:buNone/>
              <a:defRPr sz="5600">
                <a:solidFill>
                  <a:schemeClr val="accent2"/>
                </a:solidFill>
                <a:latin typeface="Source Sans Pro Black" panose="020B0803030403020204" pitchFamily="34" charset="0"/>
              </a:defRPr>
            </a:lvl5pPr>
          </a:lstStyle>
          <a:p>
            <a:pPr lvl="0"/>
            <a:r>
              <a:rPr lang="fr-FR" dirty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2421129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6681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uverture de 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381" y="3389219"/>
            <a:ext cx="10689432" cy="4170455"/>
          </a:xfrm>
          <a:prstGeom prst="rect">
            <a:avLst/>
          </a:prstGeom>
          <a:solidFill>
            <a:srgbClr val="00338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numéro de diapositive 8"/>
          <p:cNvSpPr txBox="1">
            <a:spLocks/>
          </p:cNvSpPr>
          <p:nvPr userDrawn="1"/>
        </p:nvSpPr>
        <p:spPr>
          <a:xfrm>
            <a:off x="10215786" y="7242318"/>
            <a:ext cx="431230" cy="1978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93587" rtl="0" eaLnBrk="1" latinLnBrk="0" hangingPunct="1">
              <a:defRPr sz="1200" kern="1200">
                <a:solidFill>
                  <a:schemeClr val="accent5"/>
                </a:solidFill>
                <a:latin typeface="Source Sans Pro Light" pitchFamily="34" charset="0"/>
                <a:ea typeface="+mn-ea"/>
                <a:cs typeface="+mn-cs"/>
              </a:defRPr>
            </a:lvl1pPr>
            <a:lvl2pPr marL="496794" algn="l" defTabSz="993587" rtl="0" eaLnBrk="1" latinLnBrk="0" hangingPunct="1">
              <a:defRPr sz="19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3587" algn="l" defTabSz="993587" rtl="0" eaLnBrk="1" latinLnBrk="0" hangingPunct="1">
              <a:defRPr sz="19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0381" algn="l" defTabSz="993587" rtl="0" eaLnBrk="1" latinLnBrk="0" hangingPunct="1">
              <a:defRPr sz="19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7174" algn="l" defTabSz="993587" rtl="0" eaLnBrk="1" latinLnBrk="0" hangingPunct="1">
              <a:defRPr sz="19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3968" algn="l" defTabSz="993587" rtl="0" eaLnBrk="1" latinLnBrk="0" hangingPunct="1">
              <a:defRPr sz="19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0761" algn="l" defTabSz="993587" rtl="0" eaLnBrk="1" latinLnBrk="0" hangingPunct="1">
              <a:defRPr sz="19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7555" algn="l" defTabSz="993587" rtl="0" eaLnBrk="1" latinLnBrk="0" hangingPunct="1">
              <a:defRPr sz="19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4348" algn="l" defTabSz="993587" rtl="0" eaLnBrk="1" latinLnBrk="0" hangingPunct="1">
              <a:defRPr sz="19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5FB742-65D3-4714-B17F-9C68CCB118B1}" type="slidenum">
              <a:rPr lang="fr-FR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t>‹N°›</a:t>
            </a:fld>
            <a:endParaRPr lang="fr-FR" sz="1200" dirty="0">
              <a:solidFill>
                <a:schemeClr val="accent1"/>
              </a:solidFill>
              <a:latin typeface="Source Sans Pro" panose="020B05030304030202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0451305" y="7173204"/>
            <a:ext cx="240507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>
          <a:xfrm>
            <a:off x="464344" y="1740245"/>
            <a:ext cx="695325" cy="4571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space réservé du contenu 19"/>
          <p:cNvSpPr>
            <a:spLocks noGrp="1"/>
          </p:cNvSpPr>
          <p:nvPr>
            <p:ph sz="quarter" idx="10" hasCustomPrompt="1"/>
          </p:nvPr>
        </p:nvSpPr>
        <p:spPr>
          <a:xfrm>
            <a:off x="359961" y="1772629"/>
            <a:ext cx="4391025" cy="685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5600">
                <a:solidFill>
                  <a:schemeClr val="accent2"/>
                </a:solidFill>
                <a:latin typeface="Source Sans Pro Light" panose="020B0403030403020204" pitchFamily="34" charset="0"/>
              </a:defRPr>
            </a:lvl1pPr>
            <a:lvl2pPr marL="503557" indent="0">
              <a:buFontTx/>
              <a:buNone/>
              <a:defRPr sz="5600">
                <a:solidFill>
                  <a:schemeClr val="accent2"/>
                </a:solidFill>
                <a:latin typeface="Source Sans Pro Light" panose="020B0403030403020204" pitchFamily="34" charset="0"/>
              </a:defRPr>
            </a:lvl2pPr>
            <a:lvl3pPr marL="1007111" indent="0">
              <a:buFontTx/>
              <a:buNone/>
              <a:defRPr sz="5600">
                <a:solidFill>
                  <a:schemeClr val="accent2"/>
                </a:solidFill>
                <a:latin typeface="Source Sans Pro Light" panose="020B0403030403020204" pitchFamily="34" charset="0"/>
              </a:defRPr>
            </a:lvl3pPr>
            <a:lvl4pPr marL="1510667" indent="0">
              <a:buFontTx/>
              <a:buNone/>
              <a:defRPr sz="5600">
                <a:solidFill>
                  <a:schemeClr val="accent2"/>
                </a:solidFill>
                <a:latin typeface="Source Sans Pro Light" panose="020B0403030403020204" pitchFamily="34" charset="0"/>
              </a:defRPr>
            </a:lvl4pPr>
            <a:lvl5pPr marL="2014221" indent="0">
              <a:buFontTx/>
              <a:buNone/>
              <a:defRPr sz="5600">
                <a:solidFill>
                  <a:schemeClr val="accent2"/>
                </a:solidFill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fr-FR" dirty="0"/>
              <a:t>TITLE</a:t>
            </a:r>
          </a:p>
        </p:txBody>
      </p:sp>
      <p:sp>
        <p:nvSpPr>
          <p:cNvPr id="24" name="Espace réservé du contenu 22"/>
          <p:cNvSpPr>
            <a:spLocks noGrp="1"/>
          </p:cNvSpPr>
          <p:nvPr>
            <p:ph sz="quarter" idx="11" hasCustomPrompt="1"/>
          </p:nvPr>
        </p:nvSpPr>
        <p:spPr>
          <a:xfrm>
            <a:off x="340911" y="2349031"/>
            <a:ext cx="4410075" cy="9334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5600">
                <a:solidFill>
                  <a:schemeClr val="accent2"/>
                </a:solidFill>
                <a:latin typeface="Source Sans Pro Black" panose="020B0803030403020204" pitchFamily="34" charset="0"/>
              </a:defRPr>
            </a:lvl1pPr>
            <a:lvl2pPr marL="503557" indent="0">
              <a:buFontTx/>
              <a:buNone/>
              <a:defRPr sz="5600">
                <a:solidFill>
                  <a:schemeClr val="accent2"/>
                </a:solidFill>
                <a:latin typeface="Source Sans Pro Black" panose="020B0803030403020204" pitchFamily="34" charset="0"/>
              </a:defRPr>
            </a:lvl2pPr>
            <a:lvl3pPr marL="1007111" indent="0">
              <a:buFontTx/>
              <a:buNone/>
              <a:defRPr sz="5600">
                <a:solidFill>
                  <a:schemeClr val="accent2"/>
                </a:solidFill>
                <a:latin typeface="Source Sans Pro Black" panose="020B0803030403020204" pitchFamily="34" charset="0"/>
              </a:defRPr>
            </a:lvl3pPr>
            <a:lvl4pPr marL="1510667" indent="0">
              <a:buFontTx/>
              <a:buNone/>
              <a:defRPr sz="5600">
                <a:solidFill>
                  <a:schemeClr val="accent2"/>
                </a:solidFill>
                <a:latin typeface="Source Sans Pro Black" panose="020B0803030403020204" pitchFamily="34" charset="0"/>
              </a:defRPr>
            </a:lvl4pPr>
            <a:lvl5pPr marL="2014221" indent="0">
              <a:buFontTx/>
              <a:buNone/>
              <a:defRPr sz="5600">
                <a:solidFill>
                  <a:schemeClr val="accent2"/>
                </a:solidFill>
                <a:latin typeface="Source Sans Pro Black" panose="020B0803030403020204" pitchFamily="34" charset="0"/>
              </a:defRPr>
            </a:lvl5pPr>
          </a:lstStyle>
          <a:p>
            <a:pPr lvl="0"/>
            <a:r>
              <a:rPr lang="fr-FR" dirty="0"/>
              <a:t>SUB-TITLE</a:t>
            </a:r>
          </a:p>
        </p:txBody>
      </p:sp>
      <p:sp>
        <p:nvSpPr>
          <p:cNvPr id="27" name="Espace réservé du contenu 25"/>
          <p:cNvSpPr>
            <a:spLocks noGrp="1"/>
          </p:cNvSpPr>
          <p:nvPr>
            <p:ph sz="quarter" idx="12" hasCustomPrompt="1"/>
          </p:nvPr>
        </p:nvSpPr>
        <p:spPr>
          <a:xfrm>
            <a:off x="350436" y="3547421"/>
            <a:ext cx="4772025" cy="5772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600">
                <a:solidFill>
                  <a:schemeClr val="accent1"/>
                </a:solidFill>
                <a:latin typeface="Source Sans Pro Light" panose="020B0403030403020204" pitchFamily="34" charset="0"/>
              </a:defRPr>
            </a:lvl1pPr>
            <a:lvl2pPr marL="503557" indent="0">
              <a:buFontTx/>
              <a:buNone/>
              <a:defRPr sz="2600">
                <a:solidFill>
                  <a:schemeClr val="accent1"/>
                </a:solidFill>
                <a:latin typeface="Source Sans Pro Light" panose="020B0403030403020204" pitchFamily="34" charset="0"/>
              </a:defRPr>
            </a:lvl2pPr>
            <a:lvl3pPr marL="1007111" indent="0">
              <a:buFontTx/>
              <a:buNone/>
              <a:defRPr sz="2600">
                <a:solidFill>
                  <a:schemeClr val="accent1"/>
                </a:solidFill>
                <a:latin typeface="Source Sans Pro Light" panose="020B0403030403020204" pitchFamily="34" charset="0"/>
              </a:defRPr>
            </a:lvl3pPr>
            <a:lvl4pPr marL="1510667" indent="0">
              <a:buFontTx/>
              <a:buNone/>
              <a:defRPr sz="2600">
                <a:solidFill>
                  <a:schemeClr val="accent1"/>
                </a:solidFill>
                <a:latin typeface="Source Sans Pro Light" panose="020B0403030403020204" pitchFamily="34" charset="0"/>
              </a:defRPr>
            </a:lvl4pPr>
            <a:lvl5pPr marL="2014221" indent="0">
              <a:buFontTx/>
              <a:buNone/>
              <a:defRPr sz="2600">
                <a:solidFill>
                  <a:schemeClr val="accent1"/>
                </a:solidFill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fr-FR" dirty="0" err="1"/>
              <a:t>Text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2343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ont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48"/>
            <a:ext cx="10691812" cy="7555377"/>
          </a:xfrm>
          <a:prstGeom prst="rect">
            <a:avLst/>
          </a:prstGeom>
        </p:spPr>
      </p:pic>
      <p:sp>
        <p:nvSpPr>
          <p:cNvPr id="5" name="Titre 8"/>
          <p:cNvSpPr>
            <a:spLocks noGrp="1"/>
          </p:cNvSpPr>
          <p:nvPr>
            <p:ph type="title" hasCustomPrompt="1"/>
          </p:nvPr>
        </p:nvSpPr>
        <p:spPr>
          <a:xfrm>
            <a:off x="4188427" y="2290440"/>
            <a:ext cx="4769142" cy="1562470"/>
          </a:xfrm>
          <a:prstGeom prst="rect">
            <a:avLst/>
          </a:prstGeom>
        </p:spPr>
        <p:txBody>
          <a:bodyPr anchor="ctr"/>
          <a:lstStyle>
            <a:lvl1pPr>
              <a:defRPr sz="3400" cap="all" baseline="0">
                <a:solidFill>
                  <a:srgbClr val="00338E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6" name="Espace réservé du texte 11"/>
          <p:cNvSpPr>
            <a:spLocks noGrp="1"/>
          </p:cNvSpPr>
          <p:nvPr>
            <p:ph type="body" sz="quarter" idx="10" hasCustomPrompt="1"/>
          </p:nvPr>
        </p:nvSpPr>
        <p:spPr>
          <a:xfrm>
            <a:off x="2602661" y="4225925"/>
            <a:ext cx="3970337" cy="1331913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600" baseline="0">
                <a:solidFill>
                  <a:srgbClr val="00338E"/>
                </a:solidFill>
                <a:latin typeface="Source Sans Pro Light" panose="020B0403030403020204" pitchFamily="34" charset="0"/>
              </a:defRPr>
            </a:lvl1pPr>
          </a:lstStyle>
          <a:p>
            <a:pPr lvl="0"/>
            <a:r>
              <a:rPr lang="en-GB" noProof="0" dirty="0"/>
              <a:t>Subtitle </a:t>
            </a:r>
            <a:br>
              <a:rPr lang="en-GB" noProof="0" dirty="0"/>
            </a:br>
            <a:r>
              <a:rPr lang="en-GB" noProof="0" dirty="0"/>
              <a:t>Date</a:t>
            </a: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1" hasCustomPrompt="1"/>
          </p:nvPr>
        </p:nvSpPr>
        <p:spPr>
          <a:xfrm>
            <a:off x="6797926" y="4225924"/>
            <a:ext cx="1727200" cy="133191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rgbClr val="00338E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en-GB" noProof="0" dirty="0"/>
              <a:t>CLIENT’S LOGO</a:t>
            </a:r>
          </a:p>
        </p:txBody>
      </p:sp>
    </p:spTree>
    <p:extLst>
      <p:ext uri="{BB962C8B-B14F-4D97-AF65-F5344CB8AC3E}">
        <p14:creationId xmlns:p14="http://schemas.microsoft.com/office/powerpoint/2010/main" val="3958195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19"/>
            <a:ext cx="10691811" cy="7558634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0422065" y="6994945"/>
            <a:ext cx="38985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1A1C86FA-368E-423E-86B4-330640D66EFD}" type="slidenum">
              <a:rPr lang="fr-FR" sz="1050" smtClean="0">
                <a:solidFill>
                  <a:srgbClr val="00338E"/>
                </a:solidFill>
                <a:latin typeface="Source Sans Pro" panose="020B0503030403020204" pitchFamily="34" charset="0"/>
              </a:rPr>
              <a:t>‹N°›</a:t>
            </a:fld>
            <a:endParaRPr lang="fr-FR" sz="1050" dirty="0">
              <a:solidFill>
                <a:srgbClr val="00338E"/>
              </a:solidFill>
              <a:latin typeface="Source Sans Pro" panose="020B0503030403020204" pitchFamily="34" charset="0"/>
            </a:endParaRPr>
          </a:p>
        </p:txBody>
      </p:sp>
      <p:sp>
        <p:nvSpPr>
          <p:cNvPr id="8" name="Espace réservé du texte 10"/>
          <p:cNvSpPr>
            <a:spLocks noGrp="1"/>
          </p:cNvSpPr>
          <p:nvPr>
            <p:ph type="body" sz="quarter" idx="11" hasCustomPrompt="1"/>
          </p:nvPr>
        </p:nvSpPr>
        <p:spPr>
          <a:xfrm>
            <a:off x="1162687" y="286842"/>
            <a:ext cx="9164070" cy="565414"/>
          </a:xfrm>
          <a:prstGeom prst="rect">
            <a:avLst/>
          </a:prstGeom>
        </p:spPr>
        <p:txBody>
          <a:bodyPr lIns="180000" anchor="ctr"/>
          <a:lstStyle>
            <a:lvl1pPr marL="0" indent="0">
              <a:buNone/>
              <a:defRPr lang="fr-FR" sz="2100" kern="1200" dirty="0">
                <a:solidFill>
                  <a:srgbClr val="00338E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noProof="0" dirty="0"/>
              <a:t>Title of the slide</a:t>
            </a:r>
          </a:p>
        </p:txBody>
      </p:sp>
    </p:spTree>
    <p:extLst>
      <p:ext uri="{BB962C8B-B14F-4D97-AF65-F5344CB8AC3E}">
        <p14:creationId xmlns:p14="http://schemas.microsoft.com/office/powerpoint/2010/main" val="2944908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f th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" y="590"/>
            <a:ext cx="10690942" cy="7558495"/>
          </a:xfrm>
          <a:prstGeom prst="rect">
            <a:avLst/>
          </a:prstGeom>
        </p:spPr>
      </p:pic>
      <p:sp>
        <p:nvSpPr>
          <p:cNvPr id="7" name="Titre 5"/>
          <p:cNvSpPr>
            <a:spLocks noGrp="1"/>
          </p:cNvSpPr>
          <p:nvPr>
            <p:ph type="title" hasCustomPrompt="1"/>
          </p:nvPr>
        </p:nvSpPr>
        <p:spPr>
          <a:xfrm>
            <a:off x="2605607" y="2596675"/>
            <a:ext cx="7951261" cy="1263389"/>
          </a:xfrm>
          <a:prstGeom prst="rect">
            <a:avLst/>
          </a:prstGeom>
        </p:spPr>
        <p:txBody>
          <a:bodyPr lIns="360000" anchor="ctr"/>
          <a:lstStyle>
            <a:lvl1pPr>
              <a:defRPr lang="fr-FR" sz="3600" kern="1200" cap="all" baseline="0" dirty="0">
                <a:solidFill>
                  <a:srgbClr val="00338E"/>
                </a:solidFill>
                <a:latin typeface="Source Sans Pro Semibold" panose="020B0603030403020204" pitchFamily="34" charset="0"/>
                <a:ea typeface="+mn-ea"/>
                <a:cs typeface="+mn-cs"/>
              </a:defRPr>
            </a:lvl1pPr>
          </a:lstStyle>
          <a:p>
            <a:r>
              <a:rPr lang="en-GB" noProof="0" dirty="0"/>
              <a:t>Title of the section</a:t>
            </a:r>
          </a:p>
        </p:txBody>
      </p:sp>
      <p:sp>
        <p:nvSpPr>
          <p:cNvPr id="8" name="Espace réservé du texte 10"/>
          <p:cNvSpPr>
            <a:spLocks noGrp="1"/>
          </p:cNvSpPr>
          <p:nvPr>
            <p:ph type="body" sz="quarter" idx="10" hasCustomPrompt="1"/>
          </p:nvPr>
        </p:nvSpPr>
        <p:spPr>
          <a:xfrm>
            <a:off x="3857358" y="3860064"/>
            <a:ext cx="6618082" cy="1263782"/>
          </a:xfrm>
          <a:prstGeom prst="rect">
            <a:avLst/>
          </a:prstGeom>
        </p:spPr>
        <p:txBody>
          <a:bodyPr lIns="360000"/>
          <a:lstStyle>
            <a:lvl1pPr marL="0" indent="0">
              <a:buNone/>
              <a:defRPr sz="2800" baseline="0">
                <a:solidFill>
                  <a:srgbClr val="00338E"/>
                </a:solidFill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561750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e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19"/>
            <a:ext cx="10691811" cy="7558634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0422065" y="6994945"/>
            <a:ext cx="38985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1A1C86FA-368E-423E-86B4-330640D66EFD}" type="slidenum">
              <a:rPr lang="fr-FR" sz="1050" smtClean="0">
                <a:solidFill>
                  <a:srgbClr val="00338E"/>
                </a:solidFill>
                <a:latin typeface="Source Sans Pro" panose="020B0503030403020204" pitchFamily="34" charset="0"/>
              </a:rPr>
              <a:t>‹N°›</a:t>
            </a:fld>
            <a:endParaRPr lang="fr-FR" sz="1050" dirty="0">
              <a:solidFill>
                <a:srgbClr val="00338E"/>
              </a:solidFill>
              <a:latin typeface="Source Sans Pro" panose="020B0503030403020204" pitchFamily="34" charset="0"/>
            </a:endParaRPr>
          </a:p>
        </p:txBody>
      </p:sp>
      <p:sp>
        <p:nvSpPr>
          <p:cNvPr id="8" name="Espace réservé du texte 10"/>
          <p:cNvSpPr>
            <a:spLocks noGrp="1"/>
          </p:cNvSpPr>
          <p:nvPr>
            <p:ph type="body" sz="quarter" idx="11" hasCustomPrompt="1"/>
          </p:nvPr>
        </p:nvSpPr>
        <p:spPr>
          <a:xfrm>
            <a:off x="1162687" y="286842"/>
            <a:ext cx="9164070" cy="565414"/>
          </a:xfrm>
          <a:prstGeom prst="rect">
            <a:avLst/>
          </a:prstGeom>
        </p:spPr>
        <p:txBody>
          <a:bodyPr lIns="180000" anchor="ctr"/>
          <a:lstStyle>
            <a:lvl1pPr marL="0" indent="0">
              <a:buNone/>
              <a:defRPr lang="fr-FR" sz="2100" kern="1200" dirty="0">
                <a:solidFill>
                  <a:srgbClr val="00338E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noProof="0" dirty="0"/>
              <a:t>Title of the slide</a:t>
            </a:r>
          </a:p>
        </p:txBody>
      </p:sp>
    </p:spTree>
    <p:extLst>
      <p:ext uri="{BB962C8B-B14F-4D97-AF65-F5344CB8AC3E}">
        <p14:creationId xmlns:p14="http://schemas.microsoft.com/office/powerpoint/2010/main" val="1464814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19"/>
            <a:ext cx="10691811" cy="7558634"/>
          </a:xfrm>
          <a:prstGeom prst="rect">
            <a:avLst/>
          </a:prstGeom>
        </p:spPr>
      </p:pic>
      <p:sp>
        <p:nvSpPr>
          <p:cNvPr id="17" name="Espace réservé du texte 12"/>
          <p:cNvSpPr>
            <a:spLocks noGrp="1"/>
          </p:cNvSpPr>
          <p:nvPr>
            <p:ph type="body" sz="quarter" idx="14" hasCustomPrompt="1"/>
          </p:nvPr>
        </p:nvSpPr>
        <p:spPr>
          <a:xfrm>
            <a:off x="869723" y="2279581"/>
            <a:ext cx="7588587" cy="1360264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lang="en-US" sz="1800" b="0" i="0" smtClean="0">
                <a:solidFill>
                  <a:srgbClr val="00338E"/>
                </a:solidFill>
                <a:effectLst/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dirty="0" err="1"/>
              <a:t>popularised</a:t>
            </a:r>
            <a:r>
              <a:rPr lang="en-US" dirty="0"/>
              <a:t> in the 1960s with the release of </a:t>
            </a:r>
            <a:r>
              <a:rPr lang="en-US" dirty="0" err="1"/>
              <a:t>Letraset</a:t>
            </a:r>
            <a:r>
              <a:rPr lang="en-US" dirty="0"/>
              <a:t> sheets containing Lorem Ipsum passages, and more recently with desktop publishing software like Aldus PageMaker including versions of Lorem Ipsum.</a:t>
            </a:r>
            <a:endParaRPr lang="fr-FR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10422065" y="6994945"/>
            <a:ext cx="38985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1A1C86FA-368E-423E-86B4-330640D66EFD}" type="slidenum">
              <a:rPr lang="fr-FR" sz="1050" smtClean="0">
                <a:solidFill>
                  <a:srgbClr val="00338E"/>
                </a:solidFill>
                <a:latin typeface="Source Sans Pro" panose="020B0503030403020204" pitchFamily="34" charset="0"/>
              </a:rPr>
              <a:t>‹N°›</a:t>
            </a:fld>
            <a:endParaRPr lang="fr-FR" sz="1050" dirty="0">
              <a:solidFill>
                <a:srgbClr val="00338E"/>
              </a:solidFill>
              <a:latin typeface="Source Sans Pro" panose="020B0503030403020204" pitchFamily="34" charset="0"/>
            </a:endParaRPr>
          </a:p>
        </p:txBody>
      </p:sp>
      <p:sp>
        <p:nvSpPr>
          <p:cNvPr id="8" name="Espace réservé du texte 10"/>
          <p:cNvSpPr>
            <a:spLocks noGrp="1"/>
          </p:cNvSpPr>
          <p:nvPr>
            <p:ph type="body" sz="quarter" idx="11" hasCustomPrompt="1"/>
          </p:nvPr>
        </p:nvSpPr>
        <p:spPr>
          <a:xfrm>
            <a:off x="1162687" y="286842"/>
            <a:ext cx="4584152" cy="565414"/>
          </a:xfrm>
          <a:prstGeom prst="rect">
            <a:avLst/>
          </a:prstGeom>
        </p:spPr>
        <p:txBody>
          <a:bodyPr lIns="180000" anchor="ctr"/>
          <a:lstStyle>
            <a:lvl1pPr marL="0" indent="0">
              <a:buNone/>
              <a:defRPr lang="fr-FR" sz="2100" kern="1200" dirty="0">
                <a:solidFill>
                  <a:srgbClr val="00338E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fr-FR" dirty="0"/>
              <a:t>Titre de la slide</a:t>
            </a:r>
          </a:p>
        </p:txBody>
      </p:sp>
      <p:sp>
        <p:nvSpPr>
          <p:cNvPr id="9" name="Espace réservé du texte 6"/>
          <p:cNvSpPr>
            <a:spLocks noGrp="1"/>
          </p:cNvSpPr>
          <p:nvPr>
            <p:ph type="body" sz="quarter" idx="10" hasCustomPrompt="1"/>
          </p:nvPr>
        </p:nvSpPr>
        <p:spPr>
          <a:xfrm>
            <a:off x="5746838" y="286842"/>
            <a:ext cx="4583167" cy="565414"/>
          </a:xfrm>
          <a:prstGeom prst="rect">
            <a:avLst/>
          </a:prstGeom>
        </p:spPr>
        <p:txBody>
          <a:bodyPr lIns="180000" anchor="ctr"/>
          <a:lstStyle>
            <a:lvl1pPr marL="0" indent="0" algn="r">
              <a:buNone/>
              <a:defRPr lang="fr-FR" sz="900" b="1" kern="1200" dirty="0" smtClean="0">
                <a:solidFill>
                  <a:srgbClr val="AB9E77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fr-FR" dirty="0"/>
              <a:t> TITRE DE LA PARTIE</a:t>
            </a:r>
          </a:p>
        </p:txBody>
      </p:sp>
    </p:spTree>
    <p:extLst>
      <p:ext uri="{BB962C8B-B14F-4D97-AF65-F5344CB8AC3E}">
        <p14:creationId xmlns:p14="http://schemas.microsoft.com/office/powerpoint/2010/main" val="643283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2"/>
          <p:cNvSpPr>
            <a:spLocks noGrp="1"/>
          </p:cNvSpPr>
          <p:nvPr>
            <p:ph type="title"/>
          </p:nvPr>
        </p:nvSpPr>
        <p:spPr>
          <a:xfrm>
            <a:off x="1636140" y="302745"/>
            <a:ext cx="8521091" cy="1259946"/>
          </a:xfrm>
          <a:prstGeom prst="rect">
            <a:avLst/>
          </a:prstGeom>
        </p:spPr>
        <p:txBody>
          <a:bodyPr vert="horz" lIns="91370" tIns="45684" rIns="91370" bIns="45684" rtlCol="0" anchor="ctr">
            <a:noAutofit/>
          </a:bodyPr>
          <a:lstStyle/>
          <a:p>
            <a:r>
              <a:rPr lang="fr-FR" dirty="0"/>
              <a:t>Cliquez pour modifier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247872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2" r:id="rId2"/>
    <p:sldLayoutId id="2147483683" r:id="rId3"/>
    <p:sldLayoutId id="2147483686" r:id="rId4"/>
    <p:sldLayoutId id="2147483687" r:id="rId5"/>
  </p:sldLayoutIdLst>
  <p:hf hdr="0" ftr="0" dt="0"/>
  <p:txStyles>
    <p:titleStyle>
      <a:lvl1pPr algn="r" defTabSz="503556" rtl="0" eaLnBrk="1" latinLnBrk="0" hangingPunct="1">
        <a:spcBef>
          <a:spcPct val="0"/>
        </a:spcBef>
        <a:buNone/>
        <a:defRPr lang="fr-FR" sz="2646" kern="1200" cap="all" baseline="0" dirty="0" smtClean="0">
          <a:solidFill>
            <a:schemeClr val="bg1">
              <a:lumMod val="50000"/>
            </a:schemeClr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77668" indent="-377668" algn="l" defTabSz="503556" rtl="0" eaLnBrk="1" latinLnBrk="0" hangingPunct="1">
        <a:spcBef>
          <a:spcPct val="20000"/>
        </a:spcBef>
        <a:buFont typeface="Arial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278" indent="-314721" algn="l" defTabSz="503556" rtl="0" eaLnBrk="1" latinLnBrk="0" hangingPunct="1">
        <a:spcBef>
          <a:spcPct val="20000"/>
        </a:spcBef>
        <a:buFont typeface="Arial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8891" indent="-251780" algn="l" defTabSz="503556" rtl="0" eaLnBrk="1" latinLnBrk="0" hangingPunct="1">
        <a:spcBef>
          <a:spcPct val="20000"/>
        </a:spcBef>
        <a:buFont typeface="Arial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2447" indent="-251780" algn="l" defTabSz="503556" rtl="0" eaLnBrk="1" latinLnBrk="0" hangingPunct="1">
        <a:spcBef>
          <a:spcPct val="20000"/>
        </a:spcBef>
        <a:buFont typeface="Arial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6001" indent="-251780" algn="l" defTabSz="503556" rtl="0" eaLnBrk="1" latinLnBrk="0" hangingPunct="1">
        <a:spcBef>
          <a:spcPct val="20000"/>
        </a:spcBef>
        <a:buFont typeface="Arial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69560" indent="-251780" algn="l" defTabSz="503556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3112" indent="-251780" algn="l" defTabSz="503556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6670" indent="-251780" algn="l" defTabSz="503556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0229" indent="-251780" algn="l" defTabSz="503556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503556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556" algn="l" defTabSz="503556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114" algn="l" defTabSz="503556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0669" algn="l" defTabSz="503556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4228" algn="l" defTabSz="503556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7780" algn="l" defTabSz="503556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1339" algn="l" defTabSz="503556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4894" algn="l" defTabSz="503556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28447" algn="l" defTabSz="503556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273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6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25145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r" defTabSz="503556" rtl="0" eaLnBrk="1" latinLnBrk="0" hangingPunct="1">
        <a:spcBef>
          <a:spcPct val="0"/>
        </a:spcBef>
        <a:buNone/>
        <a:defRPr lang="fr-FR" sz="2646" kern="1200" cap="all" baseline="0" dirty="0" smtClean="0">
          <a:solidFill>
            <a:schemeClr val="bg1">
              <a:lumMod val="50000"/>
            </a:schemeClr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77668" indent="-377668" algn="l" defTabSz="503556" rtl="0" eaLnBrk="1" latinLnBrk="0" hangingPunct="1">
        <a:spcBef>
          <a:spcPct val="20000"/>
        </a:spcBef>
        <a:buFont typeface="Arial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278" indent="-314721" algn="l" defTabSz="503556" rtl="0" eaLnBrk="1" latinLnBrk="0" hangingPunct="1">
        <a:spcBef>
          <a:spcPct val="20000"/>
        </a:spcBef>
        <a:buFont typeface="Arial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8891" indent="-251780" algn="l" defTabSz="503556" rtl="0" eaLnBrk="1" latinLnBrk="0" hangingPunct="1">
        <a:spcBef>
          <a:spcPct val="20000"/>
        </a:spcBef>
        <a:buFont typeface="Arial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2447" indent="-251780" algn="l" defTabSz="503556" rtl="0" eaLnBrk="1" latinLnBrk="0" hangingPunct="1">
        <a:spcBef>
          <a:spcPct val="20000"/>
        </a:spcBef>
        <a:buFont typeface="Arial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6001" indent="-251780" algn="l" defTabSz="503556" rtl="0" eaLnBrk="1" latinLnBrk="0" hangingPunct="1">
        <a:spcBef>
          <a:spcPct val="20000"/>
        </a:spcBef>
        <a:buFont typeface="Arial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69560" indent="-251780" algn="l" defTabSz="503556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3112" indent="-251780" algn="l" defTabSz="503556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6670" indent="-251780" algn="l" defTabSz="503556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0229" indent="-251780" algn="l" defTabSz="503556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503556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556" algn="l" defTabSz="503556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114" algn="l" defTabSz="503556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0669" algn="l" defTabSz="503556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4228" algn="l" defTabSz="503556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7780" algn="l" defTabSz="503556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1339" algn="l" defTabSz="503556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4894" algn="l" defTabSz="503556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28447" algn="l" defTabSz="503556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273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hyperlink" Target="https://youtu.be/R6RukE604uM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microsoft.com/office/2018/10/relationships/comments" Target="../comments/modernComment_1853_1D952CEE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" Type="http://schemas.openxmlformats.org/officeDocument/2006/relationships/hyperlink" Target="https://clients.henner.com/henner/en/auth/login" TargetMode="Externa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pn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19" Type="http://schemas.openxmlformats.org/officeDocument/2006/relationships/image" Target="../media/image37.sv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microsoft.com/office/2007/relationships/hdphoto" Target="../media/hdphoto2.wdp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microsoft.com/office/2007/relationships/hdphoto" Target="../media/hdphoto1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6.png"/><Relationship Id="rId4" Type="http://schemas.openxmlformats.org/officeDocument/2006/relationships/image" Target="../media/image49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4.jpg"/><Relationship Id="rId7" Type="http://schemas.openxmlformats.org/officeDocument/2006/relationships/image" Target="../media/image4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5" Type="http://schemas.microsoft.com/office/2007/relationships/hdphoto" Target="../media/hdphoto1.wdp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11" Type="http://schemas.openxmlformats.org/officeDocument/2006/relationships/image" Target="cid:image008.png@01D1E8CC.050E9830" TargetMode="External"/><Relationship Id="rId5" Type="http://schemas.openxmlformats.org/officeDocument/2006/relationships/image" Target="../media/image73.png"/><Relationship Id="rId10" Type="http://schemas.openxmlformats.org/officeDocument/2006/relationships/image" Target="../media/image76.png"/><Relationship Id="rId4" Type="http://schemas.openxmlformats.org/officeDocument/2006/relationships/image" Target="../media/image60.png"/><Relationship Id="rId9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5" Type="http://schemas.openxmlformats.org/officeDocument/2006/relationships/image" Target="../media/image65.png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microsoft.com/office/2018/10/relationships/comments" Target="../comments/modernComment_184F_BB99BCB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188427" y="2290440"/>
            <a:ext cx="4769142" cy="1562470"/>
          </a:xfrm>
        </p:spPr>
        <p:txBody>
          <a:bodyPr/>
          <a:lstStyle/>
          <a:p>
            <a:r>
              <a:rPr lang="en-AU" sz="3600" b="1" dirty="0">
                <a:latin typeface="Source Sans Pro" panose="020B0503030403020204" pitchFamily="34" charset="0"/>
              </a:rPr>
              <a:t>Henner Services </a:t>
            </a:r>
            <a:r>
              <a:rPr lang="fr-FR" sz="3600" b="1" dirty="0">
                <a:latin typeface="Source Sans Pro" panose="020B0503030403020204" pitchFamily="34" charset="0"/>
              </a:rPr>
              <a:t>for EMBL </a:t>
            </a:r>
            <a:r>
              <a:rPr lang="fr-FR" sz="3600" b="1" dirty="0" err="1">
                <a:latin typeface="Source Sans Pro" panose="020B0503030403020204" pitchFamily="34" charset="0"/>
              </a:rPr>
              <a:t>Members</a:t>
            </a:r>
            <a:endParaRPr lang="fr-FR" sz="3600" b="1" dirty="0">
              <a:latin typeface="Source Sans Pro" panose="020B0503030403020204" pitchFamily="34" charset="0"/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/>
        <p:txBody>
          <a:bodyPr anchor="b"/>
          <a:lstStyle/>
          <a:p>
            <a:r>
              <a:rPr lang="fr-FR" dirty="0"/>
              <a:t>26th of April, 2023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035" y="2300963"/>
            <a:ext cx="1242148" cy="1532585"/>
          </a:xfrm>
          <a:prstGeom prst="rect">
            <a:avLst/>
          </a:prstGeom>
        </p:spPr>
      </p:pic>
      <p:pic>
        <p:nvPicPr>
          <p:cNvPr id="4" name="Image 1">
            <a:extLst>
              <a:ext uri="{FF2B5EF4-FFF2-40B4-BE49-F238E27FC236}">
                <a16:creationId xmlns:a16="http://schemas.microsoft.com/office/drawing/2014/main" id="{13B29383-E6D6-BBBA-4C56-C2C8823FC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95" y="5024275"/>
            <a:ext cx="2467256" cy="106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66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35;p42">
            <a:extLst>
              <a:ext uri="{FF2B5EF4-FFF2-40B4-BE49-F238E27FC236}">
                <a16:creationId xmlns:a16="http://schemas.microsoft.com/office/drawing/2014/main" id="{55C3DF44-7F11-9984-FCB2-F1B29183B153}"/>
              </a:ext>
            </a:extLst>
          </p:cNvPr>
          <p:cNvSpPr>
            <a:spLocks/>
          </p:cNvSpPr>
          <p:nvPr/>
        </p:nvSpPr>
        <p:spPr bwMode="auto">
          <a:xfrm>
            <a:off x="352546" y="2511423"/>
            <a:ext cx="555713" cy="555713"/>
          </a:xfrm>
          <a:custGeom>
            <a:avLst/>
            <a:gdLst>
              <a:gd name="T0" fmla="*/ 8857 w 17691"/>
              <a:gd name="T1" fmla="*/ 1 h 17691"/>
              <a:gd name="T2" fmla="*/ 1 w 17691"/>
              <a:gd name="T3" fmla="*/ 8857 h 17691"/>
              <a:gd name="T4" fmla="*/ 8857 w 17691"/>
              <a:gd name="T5" fmla="*/ 17691 h 17691"/>
              <a:gd name="T6" fmla="*/ 17690 w 17691"/>
              <a:gd name="T7" fmla="*/ 8857 h 17691"/>
              <a:gd name="T8" fmla="*/ 8857 w 17691"/>
              <a:gd name="T9" fmla="*/ 1 h 17691"/>
              <a:gd name="T10" fmla="*/ 0 w 17691"/>
              <a:gd name="T11" fmla="*/ 0 h 17691"/>
              <a:gd name="T12" fmla="*/ 17691 w 17691"/>
              <a:gd name="T13" fmla="*/ 17691 h 176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T10" t="T11" r="T12" b="T13"/>
            <a:pathLst>
              <a:path w="17691" h="17691" extrusionOk="0">
                <a:moveTo>
                  <a:pt x="8857" y="1"/>
                </a:moveTo>
                <a:cubicBezTo>
                  <a:pt x="3972" y="1"/>
                  <a:pt x="1" y="3973"/>
                  <a:pt x="1" y="8857"/>
                </a:cubicBezTo>
                <a:cubicBezTo>
                  <a:pt x="1" y="13742"/>
                  <a:pt x="3972" y="17691"/>
                  <a:pt x="8857" y="17691"/>
                </a:cubicBezTo>
                <a:cubicBezTo>
                  <a:pt x="13742" y="17691"/>
                  <a:pt x="17690" y="13742"/>
                  <a:pt x="17690" y="8857"/>
                </a:cubicBezTo>
                <a:cubicBezTo>
                  <a:pt x="17690" y="3973"/>
                  <a:pt x="13742" y="1"/>
                  <a:pt x="8857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739" tIns="89739" rIns="89739" bIns="89739" numCol="1" anchor="ctr" anchorCtr="0" compatLnSpc="1">
            <a:prstTxWarp prst="textNoShape">
              <a:avLst/>
            </a:prstTxWarp>
          </a:bodyPr>
          <a:lstStyle/>
          <a:p>
            <a:pPr algn="ctr" defTabSz="767639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fr-FR" sz="2351" b="1" dirty="0">
                <a:solidFill>
                  <a:srgbClr val="00338E"/>
                </a:solidFill>
                <a:latin typeface="Source Sans Pro" panose="020B0503030403020204" pitchFamily="34" charset="0"/>
                <a:ea typeface="Fira Sans"/>
                <a:cs typeface="Fira Sans"/>
              </a:rPr>
              <a:t>1</a:t>
            </a:r>
            <a:endParaRPr lang="en-US" altLang="fr-FR" sz="151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Google Shape;1532;p42">
            <a:extLst>
              <a:ext uri="{FF2B5EF4-FFF2-40B4-BE49-F238E27FC236}">
                <a16:creationId xmlns:a16="http://schemas.microsoft.com/office/drawing/2014/main" id="{A1ECA275-B1FE-6E77-C7B7-347052A735A6}"/>
              </a:ext>
            </a:extLst>
          </p:cNvPr>
          <p:cNvSpPr/>
          <p:nvPr/>
        </p:nvSpPr>
        <p:spPr>
          <a:xfrm>
            <a:off x="1083686" y="2221670"/>
            <a:ext cx="4284721" cy="1235629"/>
          </a:xfrm>
          <a:custGeom>
            <a:avLst/>
            <a:gdLst/>
            <a:ahLst/>
            <a:cxnLst/>
            <a:rect l="l" t="t" r="r" b="b"/>
            <a:pathLst>
              <a:path w="154460" h="22165" extrusionOk="0">
                <a:moveTo>
                  <a:pt x="11071" y="1"/>
                </a:moveTo>
                <a:cubicBezTo>
                  <a:pt x="4954" y="1"/>
                  <a:pt x="1" y="4954"/>
                  <a:pt x="1" y="11071"/>
                </a:cubicBezTo>
                <a:cubicBezTo>
                  <a:pt x="1" y="17188"/>
                  <a:pt x="4954" y="22164"/>
                  <a:pt x="11071" y="22164"/>
                </a:cubicBezTo>
                <a:lnTo>
                  <a:pt x="143389" y="22164"/>
                </a:lnTo>
                <a:cubicBezTo>
                  <a:pt x="149507" y="22164"/>
                  <a:pt x="154460" y="17188"/>
                  <a:pt x="154460" y="11071"/>
                </a:cubicBezTo>
                <a:cubicBezTo>
                  <a:pt x="154460" y="4954"/>
                  <a:pt x="149507" y="1"/>
                  <a:pt x="143389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89739" tIns="89739" rIns="89739" bIns="89739" anchor="ctr" anchorCtr="0">
            <a:noAutofit/>
          </a:bodyPr>
          <a:lstStyle/>
          <a:p>
            <a:pPr defTabSz="767639"/>
            <a:endParaRPr lang="fr-FR" sz="1511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6" name="Google Shape;1536;p42">
            <a:extLst>
              <a:ext uri="{FF2B5EF4-FFF2-40B4-BE49-F238E27FC236}">
                <a16:creationId xmlns:a16="http://schemas.microsoft.com/office/drawing/2014/main" id="{6CA92AD4-9481-D543-3470-F1BC21560814}"/>
              </a:ext>
            </a:extLst>
          </p:cNvPr>
          <p:cNvSpPr txBox="1"/>
          <p:nvPr/>
        </p:nvSpPr>
        <p:spPr>
          <a:xfrm>
            <a:off x="2343074" y="2511423"/>
            <a:ext cx="2782279" cy="751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739" tIns="89739" rIns="89739" bIns="89739" anchor="ctr" anchorCtr="0">
            <a:noAutofit/>
          </a:bodyPr>
          <a:lstStyle/>
          <a:p>
            <a:pPr marL="143932" indent="-143932" defTabSz="767639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fr-FR" sz="1100" dirty="0" err="1">
                <a:solidFill>
                  <a:srgbClr val="00338E"/>
                </a:solidFill>
                <a:latin typeface="Source Sans Pro" panose="020B0503030403020204" pitchFamily="34" charset="0"/>
                <a:ea typeface="Fira Sans"/>
                <a:cs typeface="Fira Sans"/>
              </a:rPr>
              <a:t>Communicate</a:t>
            </a:r>
            <a:r>
              <a:rPr lang="fr-FR" sz="1100" dirty="0">
                <a:solidFill>
                  <a:srgbClr val="00338E"/>
                </a:solidFill>
                <a:latin typeface="Source Sans Pro" panose="020B0503030403020204" pitchFamily="34" charset="0"/>
                <a:ea typeface="Fira Sans"/>
                <a:cs typeface="Fira Sans"/>
              </a:rPr>
              <a:t> Henner Identification </a:t>
            </a:r>
            <a:r>
              <a:rPr lang="fr-FR" sz="1100" dirty="0" err="1">
                <a:solidFill>
                  <a:srgbClr val="00338E"/>
                </a:solidFill>
                <a:latin typeface="Source Sans Pro" panose="020B0503030403020204" pitchFamily="34" charset="0"/>
                <a:ea typeface="Fira Sans"/>
                <a:cs typeface="Fira Sans"/>
              </a:rPr>
              <a:t>Number</a:t>
            </a:r>
            <a:r>
              <a:rPr lang="fr-FR" sz="1100" dirty="0">
                <a:solidFill>
                  <a:srgbClr val="00338E"/>
                </a:solidFill>
                <a:latin typeface="Source Sans Pro" panose="020B0503030403020204" pitchFamily="34" charset="0"/>
                <a:ea typeface="Fira Sans"/>
                <a:cs typeface="Fira Sans"/>
              </a:rPr>
              <a:t> (ID)</a:t>
            </a:r>
            <a:endParaRPr lang="fr-FR" sz="1100" dirty="0">
              <a:solidFill>
                <a:srgbClr val="000000"/>
              </a:solidFill>
              <a:latin typeface="Calibri" panose="020F0502020204030204" pitchFamily="34" charset="0"/>
              <a:ea typeface="Fira Sans"/>
              <a:cs typeface="Times New Roman" panose="02020603050405020304" pitchFamily="18" charset="0"/>
            </a:endParaRPr>
          </a:p>
          <a:p>
            <a:pPr marL="143932" indent="-143932" defTabSz="767639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fr-FR" sz="1100" dirty="0">
                <a:solidFill>
                  <a:srgbClr val="00338E"/>
                </a:solidFill>
                <a:latin typeface="Source Sans Pro" panose="020B0503030403020204" pitchFamily="34" charset="0"/>
                <a:ea typeface="Fira Sans"/>
                <a:cs typeface="Fira Sans"/>
              </a:rPr>
              <a:t>Share key information</a:t>
            </a:r>
            <a:endParaRPr lang="fr-FR" sz="1100" dirty="0">
              <a:solidFill>
                <a:srgbClr val="000000"/>
              </a:solidFill>
              <a:latin typeface="Calibri" panose="020F0502020204030204" pitchFamily="34" charset="0"/>
              <a:ea typeface="Fira Sans"/>
              <a:cs typeface="Times New Roman" panose="02020603050405020304" pitchFamily="18" charset="0"/>
            </a:endParaRPr>
          </a:p>
          <a:p>
            <a:pPr marL="143932" indent="-143932" defTabSz="767639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fr-FR" sz="1100" dirty="0">
                <a:solidFill>
                  <a:srgbClr val="00338E"/>
                </a:solidFill>
                <a:latin typeface="Source Sans Pro" panose="020B0503030403020204" pitchFamily="34" charset="0"/>
                <a:ea typeface="Fira Sans"/>
                <a:cs typeface="Fira Sans"/>
              </a:rPr>
              <a:t>Encourage discovery of Henner services</a:t>
            </a:r>
            <a:endParaRPr lang="fr-FR" sz="11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AutoShape 1">
            <a:extLst>
              <a:ext uri="{FF2B5EF4-FFF2-40B4-BE49-F238E27FC236}">
                <a16:creationId xmlns:a16="http://schemas.microsoft.com/office/drawing/2014/main" id="{CA0B22FC-B98C-C078-D32D-90EE43E18D93}"/>
              </a:ext>
            </a:extLst>
          </p:cNvPr>
          <p:cNvSpPr>
            <a:spLocks/>
          </p:cNvSpPr>
          <p:nvPr/>
        </p:nvSpPr>
        <p:spPr bwMode="auto">
          <a:xfrm>
            <a:off x="1387206" y="4239888"/>
            <a:ext cx="555713" cy="555713"/>
          </a:xfrm>
          <a:custGeom>
            <a:avLst/>
            <a:gdLst>
              <a:gd name="T0" fmla="*/ 8857 w 17691"/>
              <a:gd name="T1" fmla="*/ 1 h 17691"/>
              <a:gd name="T2" fmla="*/ 1 w 17691"/>
              <a:gd name="T3" fmla="*/ 8857 h 17691"/>
              <a:gd name="T4" fmla="*/ 8857 w 17691"/>
              <a:gd name="T5" fmla="*/ 17691 h 17691"/>
              <a:gd name="T6" fmla="*/ 17690 w 17691"/>
              <a:gd name="T7" fmla="*/ 8857 h 17691"/>
              <a:gd name="T8" fmla="*/ 8857 w 17691"/>
              <a:gd name="T9" fmla="*/ 1 h 17691"/>
              <a:gd name="T10" fmla="*/ 0 w 17691"/>
              <a:gd name="T11" fmla="*/ 0 h 17691"/>
              <a:gd name="T12" fmla="*/ 17691 w 17691"/>
              <a:gd name="T13" fmla="*/ 17691 h 176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T10" t="T11" r="T12" b="T13"/>
            <a:pathLst>
              <a:path w="17691" h="17691" extrusionOk="0">
                <a:moveTo>
                  <a:pt x="8857" y="1"/>
                </a:moveTo>
                <a:cubicBezTo>
                  <a:pt x="3972" y="1"/>
                  <a:pt x="1" y="3973"/>
                  <a:pt x="1" y="8857"/>
                </a:cubicBezTo>
                <a:cubicBezTo>
                  <a:pt x="1" y="13742"/>
                  <a:pt x="3972" y="17691"/>
                  <a:pt x="8857" y="17691"/>
                </a:cubicBezTo>
                <a:cubicBezTo>
                  <a:pt x="13742" y="17691"/>
                  <a:pt x="17690" y="13742"/>
                  <a:pt x="17690" y="8857"/>
                </a:cubicBezTo>
                <a:cubicBezTo>
                  <a:pt x="17690" y="3973"/>
                  <a:pt x="13742" y="1"/>
                  <a:pt x="8857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739" tIns="89739" rIns="89739" bIns="89739" numCol="1" anchor="ctr" anchorCtr="0" compatLnSpc="1">
            <a:prstTxWarp prst="textNoShape">
              <a:avLst/>
            </a:prstTxWarp>
          </a:bodyPr>
          <a:lstStyle/>
          <a:p>
            <a:pPr algn="ctr" defTabSz="767639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fr-FR" sz="2351" b="1" dirty="0">
                <a:solidFill>
                  <a:srgbClr val="00338E"/>
                </a:solidFill>
                <a:latin typeface="Source Sans Pro" panose="020B0503030403020204" pitchFamily="34" charset="0"/>
                <a:ea typeface="Fira Sans"/>
                <a:cs typeface="Fira Sans"/>
              </a:rPr>
              <a:t>2</a:t>
            </a:r>
            <a:endParaRPr lang="en-US" altLang="fr-FR" sz="151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Google Shape;1532;p42">
            <a:extLst>
              <a:ext uri="{FF2B5EF4-FFF2-40B4-BE49-F238E27FC236}">
                <a16:creationId xmlns:a16="http://schemas.microsoft.com/office/drawing/2014/main" id="{57987564-5F75-34A1-0E9C-CEC28291DA12}"/>
              </a:ext>
            </a:extLst>
          </p:cNvPr>
          <p:cNvSpPr/>
          <p:nvPr/>
        </p:nvSpPr>
        <p:spPr>
          <a:xfrm>
            <a:off x="2118346" y="3934237"/>
            <a:ext cx="4586166" cy="1236162"/>
          </a:xfrm>
          <a:custGeom>
            <a:avLst/>
            <a:gdLst/>
            <a:ahLst/>
            <a:cxnLst/>
            <a:rect l="l" t="t" r="r" b="b"/>
            <a:pathLst>
              <a:path w="154460" h="22165" extrusionOk="0">
                <a:moveTo>
                  <a:pt x="11071" y="1"/>
                </a:moveTo>
                <a:cubicBezTo>
                  <a:pt x="4954" y="1"/>
                  <a:pt x="1" y="4954"/>
                  <a:pt x="1" y="11071"/>
                </a:cubicBezTo>
                <a:cubicBezTo>
                  <a:pt x="1" y="17188"/>
                  <a:pt x="4954" y="22164"/>
                  <a:pt x="11071" y="22164"/>
                </a:cubicBezTo>
                <a:lnTo>
                  <a:pt x="143389" y="22164"/>
                </a:lnTo>
                <a:cubicBezTo>
                  <a:pt x="149507" y="22164"/>
                  <a:pt x="154460" y="17188"/>
                  <a:pt x="154460" y="11071"/>
                </a:cubicBezTo>
                <a:cubicBezTo>
                  <a:pt x="154460" y="4954"/>
                  <a:pt x="149507" y="1"/>
                  <a:pt x="143389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89739" tIns="89739" rIns="89739" bIns="89739" anchor="ctr" anchorCtr="0">
            <a:noAutofit/>
          </a:bodyPr>
          <a:lstStyle/>
          <a:p>
            <a:pPr defTabSz="767639"/>
            <a:endParaRPr lang="fr-FR" sz="1511" dirty="0">
              <a:solidFill>
                <a:srgbClr val="000000"/>
              </a:solidFill>
              <a:latin typeface="Calibri" panose="020F0502020204030204"/>
            </a:endParaRPr>
          </a:p>
        </p:txBody>
      </p:sp>
      <p:pic>
        <p:nvPicPr>
          <p:cNvPr id="9" name="Espace réservé du contenu 10">
            <a:hlinkClick r:id="rId2"/>
            <a:extLst>
              <a:ext uri="{FF2B5EF4-FFF2-40B4-BE49-F238E27FC236}">
                <a16:creationId xmlns:a16="http://schemas.microsoft.com/office/drawing/2014/main" id="{D81E9ACA-BD23-5299-A5FF-A3FA2C79A69A}"/>
              </a:ext>
            </a:extLst>
          </p:cNvPr>
          <p:cNvPicPr/>
          <p:nvPr/>
        </p:nvPicPr>
        <p:blipFill rotWithShape="1">
          <a:blip r:embed="rId3"/>
          <a:srcRect r="14680"/>
          <a:stretch/>
        </p:blipFill>
        <p:spPr>
          <a:xfrm>
            <a:off x="2517449" y="4141671"/>
            <a:ext cx="1141810" cy="7521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 Box 7">
            <a:extLst>
              <a:ext uri="{FF2B5EF4-FFF2-40B4-BE49-F238E27FC236}">
                <a16:creationId xmlns:a16="http://schemas.microsoft.com/office/drawing/2014/main" id="{F4ECDC24-3C18-F75E-3D54-0A5212684C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4195" y="4181251"/>
            <a:ext cx="2774299" cy="9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739" tIns="89739" rIns="89739" bIns="89739" numCol="1" anchor="ctr" anchorCtr="0" compatLnSpc="1">
            <a:prstTxWarp prst="textNoShape">
              <a:avLst/>
            </a:prstTxWarp>
          </a:bodyPr>
          <a:lstStyle/>
          <a:p>
            <a:pPr marL="143932" indent="-143932" defTabSz="767639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FR" altLang="fr-FR" sz="1100" dirty="0">
                <a:solidFill>
                  <a:srgbClr val="00338E"/>
                </a:solidFill>
                <a:latin typeface="Source Sans Pro" panose="020B0503030403020204" pitchFamily="34" charset="0"/>
                <a:ea typeface="Fira Sans"/>
                <a:cs typeface="Fira Sans"/>
              </a:rPr>
              <a:t>Make the first connection</a:t>
            </a:r>
            <a:endParaRPr lang="fr-FR" altLang="fr-FR" sz="1100" dirty="0">
              <a:solidFill>
                <a:srgbClr val="000000"/>
              </a:solidFill>
              <a:latin typeface="Calibri" panose="020F0502020204030204"/>
            </a:endParaRPr>
          </a:p>
          <a:p>
            <a:pPr marL="143932" indent="-143932" defTabSz="767639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FR" altLang="fr-FR" sz="1100" dirty="0">
                <a:solidFill>
                  <a:srgbClr val="00338E"/>
                </a:solidFill>
                <a:latin typeface="Source Sans Pro" panose="020B0503030403020204" pitchFamily="34" charset="0"/>
                <a:ea typeface="Fira Sans"/>
                <a:cs typeface="Fira Sans"/>
              </a:rPr>
              <a:t>Access features and services</a:t>
            </a:r>
            <a:endParaRPr lang="fr-FR" altLang="fr-FR" sz="1100" dirty="0">
              <a:solidFill>
                <a:srgbClr val="000000"/>
              </a:solidFill>
              <a:latin typeface="Calibri" panose="020F0502020204030204"/>
            </a:endParaRPr>
          </a:p>
          <a:p>
            <a:pPr marL="143932" indent="-143932" defTabSz="767639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FR" altLang="fr-FR" sz="1100" dirty="0">
                <a:solidFill>
                  <a:srgbClr val="00338E"/>
                </a:solidFill>
                <a:latin typeface="Source Sans Pro" panose="020B0503030403020204" pitchFamily="34" charset="0"/>
                <a:ea typeface="Fira Sans"/>
                <a:cs typeface="Fira Sans"/>
              </a:rPr>
              <a:t>Consult </a:t>
            </a:r>
            <a:r>
              <a:rPr lang="fr-FR" altLang="fr-FR" sz="1100" dirty="0" err="1">
                <a:solidFill>
                  <a:srgbClr val="00338E"/>
                </a:solidFill>
                <a:latin typeface="Source Sans Pro" panose="020B0503030403020204" pitchFamily="34" charset="0"/>
                <a:ea typeface="Fira Sans"/>
                <a:cs typeface="Fira Sans"/>
              </a:rPr>
              <a:t>your</a:t>
            </a:r>
            <a:r>
              <a:rPr lang="fr-FR" altLang="fr-FR" sz="1100" dirty="0">
                <a:solidFill>
                  <a:srgbClr val="00338E"/>
                </a:solidFill>
                <a:latin typeface="Source Sans Pro" panose="020B0503030403020204" pitchFamily="34" charset="0"/>
                <a:ea typeface="Fira Sans"/>
                <a:cs typeface="Fira Sans"/>
              </a:rPr>
              <a:t> table of </a:t>
            </a:r>
            <a:r>
              <a:rPr lang="fr-FR" altLang="fr-FR" sz="1100" dirty="0" err="1">
                <a:solidFill>
                  <a:srgbClr val="00338E"/>
                </a:solidFill>
                <a:latin typeface="Source Sans Pro" panose="020B0503030403020204" pitchFamily="34" charset="0"/>
                <a:ea typeface="Fira Sans"/>
                <a:cs typeface="Fira Sans"/>
              </a:rPr>
              <a:t>benefits</a:t>
            </a:r>
            <a:r>
              <a:rPr lang="fr-FR" altLang="fr-FR" sz="1100" dirty="0">
                <a:solidFill>
                  <a:srgbClr val="00338E"/>
                </a:solidFill>
                <a:latin typeface="Source Sans Pro" panose="020B0503030403020204" pitchFamily="34" charset="0"/>
                <a:ea typeface="Fira Sans"/>
                <a:cs typeface="Fira Sans"/>
              </a:rPr>
              <a:t> </a:t>
            </a:r>
            <a:endParaRPr lang="fr-FR" altLang="fr-FR" sz="1100" dirty="0">
              <a:solidFill>
                <a:srgbClr val="000000"/>
              </a:solidFill>
              <a:latin typeface="Calibri" panose="020F0502020204030204"/>
            </a:endParaRPr>
          </a:p>
          <a:p>
            <a:pPr marL="143932" indent="-143932" defTabSz="767639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FR" altLang="fr-FR" sz="1100" dirty="0">
                <a:solidFill>
                  <a:srgbClr val="00338E"/>
                </a:solidFill>
                <a:latin typeface="Source Sans Pro" panose="020B0503030403020204" pitchFamily="34" charset="0"/>
                <a:ea typeface="Fira Sans"/>
                <a:cs typeface="Fira Sans"/>
              </a:rPr>
              <a:t>Update your information and data </a:t>
            </a:r>
            <a:endParaRPr lang="fr-FR" altLang="fr-FR" sz="1100" dirty="0">
              <a:solidFill>
                <a:srgbClr val="000000"/>
              </a:solidFill>
              <a:latin typeface="Calibri" panose="020F0502020204030204"/>
            </a:endParaRPr>
          </a:p>
          <a:p>
            <a:pPr marL="143932" indent="-143932" defTabSz="767639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FR" altLang="fr-FR" sz="1100" dirty="0">
                <a:solidFill>
                  <a:srgbClr val="00338E"/>
                </a:solidFill>
                <a:latin typeface="Source Sans Pro" panose="020B0503030403020204" pitchFamily="34" charset="0"/>
                <a:ea typeface="Fira Sans"/>
                <a:cs typeface="Fira Sans"/>
              </a:rPr>
              <a:t>Manage your first procedures and claims</a:t>
            </a:r>
            <a:endParaRPr lang="fr-FR" altLang="fr-FR" sz="11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 Box 6">
            <a:extLst>
              <a:ext uri="{FF2B5EF4-FFF2-40B4-BE49-F238E27FC236}">
                <a16:creationId xmlns:a16="http://schemas.microsoft.com/office/drawing/2014/main" id="{273B7A27-5EBE-408A-E438-297B022A6D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1698" y="3912821"/>
            <a:ext cx="2364685" cy="415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739" tIns="89739" rIns="89739" bIns="89739" numCol="1" anchor="ctr" anchorCtr="0" compatLnSpc="1">
            <a:prstTxWarp prst="textNoShape">
              <a:avLst/>
            </a:prstTxWarp>
          </a:bodyPr>
          <a:lstStyle/>
          <a:p>
            <a:pPr defTabSz="767639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fr-FR" sz="1175" b="1" dirty="0">
                <a:solidFill>
                  <a:srgbClr val="00338E"/>
                </a:solidFill>
                <a:latin typeface="Source Sans Pro" panose="020B0503030403020204" pitchFamily="34" charset="0"/>
                <a:ea typeface="Fira Sans"/>
                <a:cs typeface="Fira Sans"/>
              </a:rPr>
              <a:t>MEMBER PORTAL</a:t>
            </a:r>
            <a:endParaRPr lang="en-US" altLang="fr-FR" sz="151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D592CBC1-02FC-626F-E66D-F64AD3681B44}"/>
              </a:ext>
            </a:extLst>
          </p:cNvPr>
          <p:cNvSpPr/>
          <p:nvPr/>
        </p:nvSpPr>
        <p:spPr>
          <a:xfrm>
            <a:off x="7627434" y="1997214"/>
            <a:ext cx="2789713" cy="3127323"/>
          </a:xfrm>
          <a:prstGeom prst="roundRect">
            <a:avLst/>
          </a:prstGeom>
          <a:solidFill>
            <a:srgbClr val="EFEFEF"/>
          </a:solidFill>
          <a:ln cap="flat">
            <a:noFill/>
            <a:prstDash val="solid"/>
          </a:ln>
        </p:spPr>
        <p:txBody>
          <a:bodyPr vert="horz" wrap="square" lIns="76760" tIns="38380" rIns="76760" bIns="38380" anchor="ctr" anchorCtr="1" compatLnSpc="1">
            <a:noAutofit/>
          </a:bodyPr>
          <a:lstStyle/>
          <a:p>
            <a:pPr marL="0" marR="0" lvl="0" indent="0" algn="ctr" defTabSz="3838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fr-FR" sz="100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13" name="Google Shape;1537;p42">
            <a:extLst>
              <a:ext uri="{FF2B5EF4-FFF2-40B4-BE49-F238E27FC236}">
                <a16:creationId xmlns:a16="http://schemas.microsoft.com/office/drawing/2014/main" id="{C9FCC751-BDCD-A02A-EFEB-1D78B0F3829A}"/>
              </a:ext>
            </a:extLst>
          </p:cNvPr>
          <p:cNvSpPr txBox="1"/>
          <p:nvPr/>
        </p:nvSpPr>
        <p:spPr>
          <a:xfrm>
            <a:off x="8406533" y="2435843"/>
            <a:ext cx="1811665" cy="376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739" tIns="89739" rIns="89739" bIns="89739" anchor="ctr" anchorCtr="0">
            <a:noAutofit/>
          </a:bodyPr>
          <a:lstStyle/>
          <a:p>
            <a:pPr defTabSz="767639">
              <a:lnSpc>
                <a:spcPct val="107000"/>
              </a:lnSpc>
            </a:pPr>
            <a:r>
              <a:rPr lang="en-US" sz="1175" b="1" dirty="0">
                <a:solidFill>
                  <a:srgbClr val="00338E"/>
                </a:solidFill>
                <a:latin typeface="Source Sans Pro" panose="020B0503030403020204" pitchFamily="34" charset="0"/>
                <a:ea typeface="Fira Sans"/>
                <a:cs typeface="Fira Sans"/>
              </a:rPr>
              <a:t>Fully digital</a:t>
            </a:r>
          </a:p>
          <a:p>
            <a:pPr defTabSz="767639">
              <a:lnSpc>
                <a:spcPct val="107000"/>
              </a:lnSpc>
            </a:pPr>
            <a:r>
              <a:rPr lang="fr-FR" sz="1100" dirty="0">
                <a:solidFill>
                  <a:srgbClr val="00338E"/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Information sent </a:t>
            </a:r>
            <a:r>
              <a:rPr lang="fr-FR" sz="1100" dirty="0" err="1">
                <a:solidFill>
                  <a:srgbClr val="00338E"/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easily</a:t>
            </a:r>
            <a:r>
              <a:rPr lang="fr-FR" sz="1100" dirty="0">
                <a:solidFill>
                  <a:srgbClr val="00338E"/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 </a:t>
            </a:r>
            <a:r>
              <a:rPr lang="fr-FR" sz="1100" dirty="0" err="1">
                <a:solidFill>
                  <a:srgbClr val="00338E"/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wherever</a:t>
            </a:r>
            <a:r>
              <a:rPr lang="fr-FR" sz="1100" dirty="0">
                <a:solidFill>
                  <a:srgbClr val="00338E"/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 the </a:t>
            </a:r>
            <a:r>
              <a:rPr lang="fr-FR" sz="1100" dirty="0" err="1">
                <a:solidFill>
                  <a:srgbClr val="00338E"/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insured</a:t>
            </a:r>
            <a:r>
              <a:rPr lang="fr-FR" sz="1100" dirty="0">
                <a:solidFill>
                  <a:srgbClr val="00338E"/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 </a:t>
            </a:r>
            <a:r>
              <a:rPr lang="fr-FR" sz="1100" dirty="0" err="1">
                <a:solidFill>
                  <a:srgbClr val="00338E"/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is</a:t>
            </a:r>
            <a:r>
              <a:rPr lang="fr-FR" sz="1100" dirty="0">
                <a:solidFill>
                  <a:srgbClr val="00338E"/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 in the world</a:t>
            </a:r>
          </a:p>
        </p:txBody>
      </p:sp>
      <p:pic>
        <p:nvPicPr>
          <p:cNvPr id="14" name="Image 70" descr="Une image contenant texte, moniteur, écran&#10;&#10;Description générée automatiquement">
            <a:extLst>
              <a:ext uri="{FF2B5EF4-FFF2-40B4-BE49-F238E27FC236}">
                <a16:creationId xmlns:a16="http://schemas.microsoft.com/office/drawing/2014/main" id="{B458D11F-6A15-C4F5-B9C2-51A43F9548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761" y="2393514"/>
            <a:ext cx="481422" cy="485467"/>
          </a:xfrm>
          <a:prstGeom prst="rect">
            <a:avLst/>
          </a:prstGeom>
        </p:spPr>
      </p:pic>
      <p:pic>
        <p:nvPicPr>
          <p:cNvPr id="15" name="Image 87">
            <a:extLst>
              <a:ext uri="{FF2B5EF4-FFF2-40B4-BE49-F238E27FC236}">
                <a16:creationId xmlns:a16="http://schemas.microsoft.com/office/drawing/2014/main" id="{E9C5EFE1-D6D9-E6E2-7E9F-EBEA3D3680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761" y="3284861"/>
            <a:ext cx="481422" cy="481422"/>
          </a:xfrm>
          <a:prstGeom prst="rect">
            <a:avLst/>
          </a:prstGeom>
        </p:spPr>
      </p:pic>
      <p:sp>
        <p:nvSpPr>
          <p:cNvPr id="16" name="Google Shape;1537;p42">
            <a:extLst>
              <a:ext uri="{FF2B5EF4-FFF2-40B4-BE49-F238E27FC236}">
                <a16:creationId xmlns:a16="http://schemas.microsoft.com/office/drawing/2014/main" id="{9290FA72-23AF-A815-C30C-BCAA1762EC6C}"/>
              </a:ext>
            </a:extLst>
          </p:cNvPr>
          <p:cNvSpPr txBox="1"/>
          <p:nvPr/>
        </p:nvSpPr>
        <p:spPr>
          <a:xfrm>
            <a:off x="8406533" y="3395711"/>
            <a:ext cx="1920224" cy="376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739" tIns="89739" rIns="89739" bIns="89739" anchor="ctr" anchorCtr="0">
            <a:noAutofit/>
          </a:bodyPr>
          <a:lstStyle/>
          <a:p>
            <a:pPr defTabSz="767639">
              <a:lnSpc>
                <a:spcPct val="107000"/>
              </a:lnSpc>
            </a:pPr>
            <a:r>
              <a:rPr lang="en-US" sz="1175" b="1" dirty="0" err="1">
                <a:solidFill>
                  <a:schemeClr val="accent4">
                    <a:lumMod val="75000"/>
                  </a:schemeClr>
                </a:solidFill>
                <a:latin typeface="Source Sans Pro" panose="020B0503030403020204" pitchFamily="34" charset="0"/>
                <a:ea typeface="Fira Sans"/>
                <a:cs typeface="Fira Sans"/>
              </a:rPr>
              <a:t>Henner</a:t>
            </a:r>
            <a:r>
              <a:rPr lang="en-US" sz="1175" b="1" dirty="0">
                <a:solidFill>
                  <a:schemeClr val="accent4">
                    <a:lumMod val="75000"/>
                  </a:schemeClr>
                </a:solidFill>
                <a:latin typeface="Source Sans Pro" panose="020B0503030403020204" pitchFamily="34" charset="0"/>
                <a:ea typeface="Fira Sans"/>
                <a:cs typeface="Fira Sans"/>
              </a:rPr>
              <a:t> Pass</a:t>
            </a:r>
          </a:p>
          <a:p>
            <a:pPr defTabSz="767639">
              <a:lnSpc>
                <a:spcPct val="107000"/>
              </a:lnSpc>
            </a:pPr>
            <a:r>
              <a:rPr lang="fr-FR" sz="1100" dirty="0">
                <a:solidFill>
                  <a:srgbClr val="00338E"/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Direct </a:t>
            </a:r>
            <a:r>
              <a:rPr lang="fr-FR" sz="1100" dirty="0" err="1">
                <a:solidFill>
                  <a:srgbClr val="00338E"/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access</a:t>
            </a:r>
            <a:r>
              <a:rPr lang="fr-FR" sz="1100" dirty="0">
                <a:solidFill>
                  <a:srgbClr val="00338E"/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 to the digital </a:t>
            </a:r>
            <a:r>
              <a:rPr lang="fr-FR" sz="1100" dirty="0" err="1">
                <a:solidFill>
                  <a:srgbClr val="00338E"/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insurance</a:t>
            </a:r>
            <a:r>
              <a:rPr lang="fr-FR" sz="1100" dirty="0">
                <a:solidFill>
                  <a:srgbClr val="00338E"/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 </a:t>
            </a:r>
            <a:r>
              <a:rPr lang="fr-FR" sz="1100" dirty="0" err="1">
                <a:solidFill>
                  <a:srgbClr val="00338E"/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card</a:t>
            </a:r>
            <a:r>
              <a:rPr lang="fr-FR" sz="1100" dirty="0">
                <a:solidFill>
                  <a:srgbClr val="00338E"/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 </a:t>
            </a:r>
            <a:r>
              <a:rPr lang="fr-FR" sz="1100" dirty="0" err="1">
                <a:solidFill>
                  <a:srgbClr val="00338E"/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from</a:t>
            </a:r>
            <a:r>
              <a:rPr lang="fr-FR" sz="1100" dirty="0">
                <a:solidFill>
                  <a:srgbClr val="00338E"/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 the web portal or the mobile app</a:t>
            </a:r>
          </a:p>
        </p:txBody>
      </p:sp>
      <p:pic>
        <p:nvPicPr>
          <p:cNvPr id="17" name="Image 89" descr="Une image contenant texte&#10;&#10;Description générée automatiquement">
            <a:extLst>
              <a:ext uri="{FF2B5EF4-FFF2-40B4-BE49-F238E27FC236}">
                <a16:creationId xmlns:a16="http://schemas.microsoft.com/office/drawing/2014/main" id="{DCA9E19D-758B-CFD4-DB65-A2CD47AF85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214" y="4206005"/>
            <a:ext cx="667473" cy="667473"/>
          </a:xfrm>
          <a:prstGeom prst="rect">
            <a:avLst/>
          </a:prstGeom>
        </p:spPr>
      </p:pic>
      <p:sp>
        <p:nvSpPr>
          <p:cNvPr id="18" name="Google Shape;1537;p42">
            <a:extLst>
              <a:ext uri="{FF2B5EF4-FFF2-40B4-BE49-F238E27FC236}">
                <a16:creationId xmlns:a16="http://schemas.microsoft.com/office/drawing/2014/main" id="{D82054EC-72B0-C5AA-A869-7BFAA54A88FE}"/>
              </a:ext>
            </a:extLst>
          </p:cNvPr>
          <p:cNvSpPr txBox="1"/>
          <p:nvPr/>
        </p:nvSpPr>
        <p:spPr>
          <a:xfrm>
            <a:off x="8406533" y="4387726"/>
            <a:ext cx="1811665" cy="376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739" tIns="89739" rIns="89739" bIns="89739" anchor="ctr" anchorCtr="0">
            <a:noAutofit/>
          </a:bodyPr>
          <a:lstStyle/>
          <a:p>
            <a:pPr defTabSz="767639">
              <a:lnSpc>
                <a:spcPct val="107000"/>
              </a:lnSpc>
            </a:pPr>
            <a:r>
              <a:rPr lang="en-US" sz="1175" b="1" dirty="0">
                <a:solidFill>
                  <a:schemeClr val="accent4">
                    <a:lumMod val="75000"/>
                  </a:schemeClr>
                </a:solidFill>
                <a:latin typeface="Source Sans Pro" panose="020B0503030403020204" pitchFamily="34" charset="0"/>
                <a:ea typeface="Fira Sans"/>
                <a:cs typeface="Fira Sans"/>
              </a:rPr>
              <a:t>Membership documents</a:t>
            </a:r>
          </a:p>
          <a:p>
            <a:pPr defTabSz="767639">
              <a:lnSpc>
                <a:spcPct val="107000"/>
              </a:lnSpc>
            </a:pPr>
            <a:r>
              <a:rPr lang="fr-FR" sz="1100" dirty="0" err="1">
                <a:solidFill>
                  <a:srgbClr val="00338E"/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Including</a:t>
            </a:r>
            <a:r>
              <a:rPr lang="fr-FR" sz="1100" dirty="0">
                <a:solidFill>
                  <a:srgbClr val="00338E"/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 </a:t>
            </a:r>
            <a:r>
              <a:rPr lang="fr-FR" sz="1100" dirty="0" err="1">
                <a:solidFill>
                  <a:srgbClr val="00338E"/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your</a:t>
            </a:r>
            <a:r>
              <a:rPr lang="fr-FR" sz="1100" dirty="0">
                <a:solidFill>
                  <a:srgbClr val="00338E"/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 </a:t>
            </a:r>
            <a:r>
              <a:rPr lang="fr-FR" sz="1100" dirty="0" err="1">
                <a:solidFill>
                  <a:srgbClr val="00338E"/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Membership</a:t>
            </a:r>
            <a:r>
              <a:rPr lang="fr-FR" sz="1100" dirty="0">
                <a:solidFill>
                  <a:srgbClr val="00338E"/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 guide </a:t>
            </a:r>
            <a:r>
              <a:rPr lang="fr-FR" sz="1100" dirty="0" err="1">
                <a:solidFill>
                  <a:srgbClr val="00338E"/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detailing</a:t>
            </a:r>
            <a:r>
              <a:rPr lang="fr-FR" sz="1100" dirty="0">
                <a:solidFill>
                  <a:srgbClr val="00338E"/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 </a:t>
            </a:r>
            <a:r>
              <a:rPr lang="fr-FR" sz="1100" dirty="0" err="1">
                <a:solidFill>
                  <a:srgbClr val="00338E"/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your</a:t>
            </a:r>
            <a:r>
              <a:rPr lang="fr-FR" sz="1100" dirty="0">
                <a:solidFill>
                  <a:srgbClr val="00338E"/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 </a:t>
            </a:r>
            <a:r>
              <a:rPr lang="fr-FR" sz="1100" dirty="0" err="1">
                <a:solidFill>
                  <a:srgbClr val="00338E"/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health</a:t>
            </a:r>
            <a:r>
              <a:rPr lang="fr-FR" sz="1100" dirty="0">
                <a:solidFill>
                  <a:srgbClr val="00338E"/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 cover, </a:t>
            </a:r>
            <a:r>
              <a:rPr lang="fr-FR" sz="1100" dirty="0" err="1">
                <a:solidFill>
                  <a:srgbClr val="00338E"/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procedures</a:t>
            </a:r>
            <a:r>
              <a:rPr lang="fr-FR" sz="1100" dirty="0">
                <a:solidFill>
                  <a:srgbClr val="00338E"/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 and information on digital </a:t>
            </a:r>
            <a:r>
              <a:rPr lang="fr-FR" sz="1100" dirty="0" err="1">
                <a:solidFill>
                  <a:srgbClr val="00338E"/>
                </a:solidFill>
                <a:latin typeface="Source Sans Pro" panose="020B0503030403020204" pitchFamily="34" charset="0"/>
                <a:cs typeface="Times New Roman" panose="02020603050405020304" pitchFamily="18" charset="0"/>
              </a:rPr>
              <a:t>tools</a:t>
            </a:r>
            <a:endParaRPr lang="fr-FR" sz="1100" dirty="0">
              <a:solidFill>
                <a:srgbClr val="00338E"/>
              </a:solidFill>
              <a:latin typeface="Source Sans Pro" panose="020B0503030403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21B0D78-D620-2874-87AE-6331AAE144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3223" y="2232890"/>
            <a:ext cx="1021708" cy="123562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0584C91-1E4C-1F13-07E1-18A625F1A3EB}"/>
              </a:ext>
            </a:extLst>
          </p:cNvPr>
          <p:cNvSpPr txBox="1"/>
          <p:nvPr/>
        </p:nvSpPr>
        <p:spPr>
          <a:xfrm>
            <a:off x="2542012" y="2226314"/>
            <a:ext cx="3887363" cy="273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67639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fr-FR" sz="1175" b="1" dirty="0">
                <a:solidFill>
                  <a:srgbClr val="00338E"/>
                </a:solidFill>
                <a:latin typeface="Source Sans Pro" panose="020B0503030403020204" pitchFamily="34" charset="0"/>
              </a:rPr>
              <a:t>WELCOME EMAIL</a:t>
            </a:r>
          </a:p>
        </p:txBody>
      </p:sp>
      <p:sp>
        <p:nvSpPr>
          <p:cNvPr id="22" name="Espace réservé du texte 1">
            <a:extLst>
              <a:ext uri="{FF2B5EF4-FFF2-40B4-BE49-F238E27FC236}">
                <a16:creationId xmlns:a16="http://schemas.microsoft.com/office/drawing/2014/main" id="{851998D9-588E-41C9-B433-61139864DB89}"/>
              </a:ext>
            </a:extLst>
          </p:cNvPr>
          <p:cNvSpPr txBox="1">
            <a:spLocks/>
          </p:cNvSpPr>
          <p:nvPr/>
        </p:nvSpPr>
        <p:spPr>
          <a:xfrm>
            <a:off x="1162687" y="286842"/>
            <a:ext cx="9164070" cy="565414"/>
          </a:xfrm>
          <a:prstGeom prst="rect">
            <a:avLst/>
          </a:prstGeom>
        </p:spPr>
        <p:txBody>
          <a:bodyPr lIns="180000" anchor="ctr"/>
          <a:lstStyle>
            <a:lvl1pPr marL="0" indent="0" algn="l" defTabSz="503556" rtl="0" eaLnBrk="1" latinLnBrk="0" hangingPunct="1">
              <a:spcBef>
                <a:spcPct val="20000"/>
              </a:spcBef>
              <a:buFont typeface="Arial"/>
              <a:buNone/>
              <a:defRPr lang="fr-FR" sz="2100" kern="1200" dirty="0">
                <a:solidFill>
                  <a:srgbClr val="00338E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1pPr>
            <a:lvl2pPr marL="818278" indent="-314721" algn="l" defTabSz="503556" rtl="0" eaLnBrk="1" latinLnBrk="0" hangingPunct="1">
              <a:spcBef>
                <a:spcPct val="20000"/>
              </a:spcBef>
              <a:buFont typeface="Arial"/>
              <a:buChar char="–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91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2447" indent="-251780" algn="l" defTabSz="503556" rtl="0" eaLnBrk="1" latinLnBrk="0" hangingPunct="1">
              <a:spcBef>
                <a:spcPct val="20000"/>
              </a:spcBef>
              <a:buFont typeface="Arial"/>
              <a:buChar char="–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6001" indent="-251780" algn="l" defTabSz="503556" rtl="0" eaLnBrk="1" latinLnBrk="0" hangingPunct="1">
              <a:spcBef>
                <a:spcPct val="20000"/>
              </a:spcBef>
              <a:buFont typeface="Arial"/>
              <a:buChar char="»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956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3112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667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0229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Your Member documents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D6671B87-E2A8-4E16-BF5B-B174685EBE53}"/>
              </a:ext>
            </a:extLst>
          </p:cNvPr>
          <p:cNvCxnSpPr>
            <a:cxnSpLocks/>
          </p:cNvCxnSpPr>
          <p:nvPr/>
        </p:nvCxnSpPr>
        <p:spPr>
          <a:xfrm>
            <a:off x="6704512" y="4550947"/>
            <a:ext cx="922922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6" name="ZoneTexte 21">
            <a:extLst>
              <a:ext uri="{FF2B5EF4-FFF2-40B4-BE49-F238E27FC236}">
                <a16:creationId xmlns:a16="http://schemas.microsoft.com/office/drawing/2014/main" id="{B8AC1157-9147-4B6C-B0E0-7A7663C03AE8}"/>
              </a:ext>
            </a:extLst>
          </p:cNvPr>
          <p:cNvSpPr txBox="1"/>
          <p:nvPr/>
        </p:nvSpPr>
        <p:spPr>
          <a:xfrm>
            <a:off x="751757" y="1088892"/>
            <a:ext cx="9442603" cy="92333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lvl="1" algn="just" rtl="0">
              <a:spcAft>
                <a:spcPts val="622"/>
              </a:spcAft>
              <a:buClr>
                <a:srgbClr val="003390"/>
              </a:buClr>
            </a:pPr>
            <a:r>
              <a:rPr lang="en-GB" dirty="0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Henner will send you a Digital Welcome Kit which contains a welcome email and all information required to connect to the digital tools and access the </a:t>
            </a:r>
            <a:r>
              <a:rPr lang="en-GB" dirty="0" err="1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Henner</a:t>
            </a:r>
            <a:r>
              <a:rPr lang="en-GB" dirty="0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 services &amp; documents.</a:t>
            </a:r>
            <a:endParaRPr lang="en-GB" b="0" i="0" u="none" baseline="0" dirty="0">
              <a:solidFill>
                <a:srgbClr val="00338E"/>
              </a:solidFill>
              <a:latin typeface="Source Sans Pro" panose="020B0503030403020204" pitchFamily="34" charset="0"/>
              <a:cs typeface="Arial" pitchFamily="34" charset="0"/>
            </a:endParaRPr>
          </a:p>
        </p:txBody>
      </p:sp>
      <p:pic>
        <p:nvPicPr>
          <p:cNvPr id="28" name="Image 2">
            <a:extLst>
              <a:ext uri="{FF2B5EF4-FFF2-40B4-BE49-F238E27FC236}">
                <a16:creationId xmlns:a16="http://schemas.microsoft.com/office/drawing/2014/main" id="{96B4314D-B09B-42F6-9B50-F8A91AB51C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7801" y="5171205"/>
            <a:ext cx="1974760" cy="1445725"/>
          </a:xfrm>
          <a:prstGeom prst="rect">
            <a:avLst/>
          </a:prstGeom>
        </p:spPr>
      </p:pic>
      <p:sp>
        <p:nvSpPr>
          <p:cNvPr id="23" name="ZoneTexte 6">
            <a:extLst>
              <a:ext uri="{FF2B5EF4-FFF2-40B4-BE49-F238E27FC236}">
                <a16:creationId xmlns:a16="http://schemas.microsoft.com/office/drawing/2014/main" id="{D7DCAD76-0449-483F-9656-28D1B5C5A0DD}"/>
              </a:ext>
            </a:extLst>
          </p:cNvPr>
          <p:cNvSpPr txBox="1"/>
          <p:nvPr/>
        </p:nvSpPr>
        <p:spPr>
          <a:xfrm>
            <a:off x="750350" y="5647337"/>
            <a:ext cx="6715770" cy="1384995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Note </a:t>
            </a:r>
            <a:r>
              <a:rPr lang="fr-FR" sz="1400" dirty="0" err="1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that</a:t>
            </a:r>
            <a:r>
              <a:rPr lang="fr-FR" sz="1400" dirty="0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 Henner </a:t>
            </a:r>
            <a:r>
              <a:rPr lang="fr-FR" sz="1400" dirty="0" err="1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receives</a:t>
            </a:r>
            <a:r>
              <a:rPr lang="fr-FR" sz="1400" dirty="0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 </a:t>
            </a:r>
            <a:r>
              <a:rPr lang="fr-FR" sz="1400" dirty="0" err="1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newcomers</a:t>
            </a:r>
            <a:r>
              <a:rPr lang="fr-FR" sz="1400" dirty="0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’ email </a:t>
            </a:r>
            <a:r>
              <a:rPr lang="fr-FR" sz="1400" dirty="0" err="1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addresses</a:t>
            </a:r>
            <a:r>
              <a:rPr lang="fr-FR" sz="1400" dirty="0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 </a:t>
            </a:r>
            <a:r>
              <a:rPr lang="fr-FR" sz="1400" dirty="0" err="1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from</a:t>
            </a:r>
            <a:r>
              <a:rPr lang="fr-FR" sz="1400" dirty="0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 EMBL </a:t>
            </a:r>
            <a:r>
              <a:rPr lang="fr-FR" sz="1400" dirty="0" err="1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through</a:t>
            </a:r>
            <a:r>
              <a:rPr lang="fr-FR" sz="1400" dirty="0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 the </a:t>
            </a:r>
            <a:r>
              <a:rPr lang="fr-FR" sz="1400" dirty="0" err="1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daily</a:t>
            </a:r>
            <a:r>
              <a:rPr lang="fr-FR" sz="1400" dirty="0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 data exchange. </a:t>
            </a:r>
            <a:r>
              <a:rPr lang="fr-FR" sz="1400" dirty="0" err="1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They</a:t>
            </a:r>
            <a:r>
              <a:rPr lang="fr-FR" sz="1400" dirty="0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 </a:t>
            </a:r>
            <a:r>
              <a:rPr lang="fr-FR" sz="1400" dirty="0" err="1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should</a:t>
            </a:r>
            <a:r>
              <a:rPr lang="fr-FR" sz="1400" dirty="0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 </a:t>
            </a:r>
            <a:r>
              <a:rPr lang="fr-FR" sz="1400" dirty="0" err="1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expect</a:t>
            </a:r>
            <a:r>
              <a:rPr lang="fr-FR" sz="1400" dirty="0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 to </a:t>
            </a:r>
            <a:r>
              <a:rPr lang="fr-FR" sz="1400" dirty="0" err="1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receive</a:t>
            </a:r>
            <a:r>
              <a:rPr lang="fr-FR" sz="1400" dirty="0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 </a:t>
            </a:r>
            <a:r>
              <a:rPr lang="fr-FR" sz="1400" dirty="0" err="1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their</a:t>
            </a:r>
            <a:r>
              <a:rPr lang="fr-FR" sz="1400" dirty="0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 </a:t>
            </a:r>
            <a:r>
              <a:rPr lang="fr-FR" sz="1400" dirty="0" err="1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welcome</a:t>
            </a:r>
            <a:r>
              <a:rPr lang="fr-FR" sz="1400" dirty="0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 email </a:t>
            </a:r>
            <a:r>
              <a:rPr lang="fr-FR" sz="1400" dirty="0" err="1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within</a:t>
            </a:r>
            <a:r>
              <a:rPr lang="fr-FR" sz="1400" dirty="0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 10 </a:t>
            </a:r>
            <a:r>
              <a:rPr lang="fr-FR" sz="1400" dirty="0" err="1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days</a:t>
            </a:r>
            <a:r>
              <a:rPr lang="fr-FR" sz="1400" dirty="0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 </a:t>
            </a:r>
            <a:r>
              <a:rPr lang="fr-FR" sz="1400" dirty="0" err="1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from</a:t>
            </a:r>
            <a:r>
              <a:rPr lang="fr-FR" sz="1400" dirty="0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 </a:t>
            </a:r>
            <a:r>
              <a:rPr lang="fr-FR" sz="1400" dirty="0" err="1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joining</a:t>
            </a:r>
            <a:r>
              <a:rPr lang="fr-FR" sz="1400" dirty="0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 EMBL. </a:t>
            </a:r>
          </a:p>
          <a:p>
            <a:r>
              <a:rPr lang="en-US" sz="1400" dirty="0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Delays may be caused by data entry pause during active payroll period by HR, or rare technical failures. Newcomers are advised to contact </a:t>
            </a:r>
            <a:r>
              <a:rPr lang="en-US" sz="1400" dirty="0" err="1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Henner</a:t>
            </a:r>
            <a:r>
              <a:rPr lang="en-US" sz="1400" dirty="0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 directly and/or their EMBL HR focal point.</a:t>
            </a:r>
            <a:endParaRPr lang="fr-FR" sz="1400" dirty="0">
              <a:solidFill>
                <a:srgbClr val="00338E"/>
              </a:solidFill>
              <a:latin typeface="Source Sans Pro Semibold" panose="020B0603030403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315630"/>
      </p:ext>
    </p:extLst>
  </p:cSld>
  <p:clrMapOvr>
    <a:masterClrMapping/>
  </p:clrMapOvr>
  <p:extLst>
    <p:ext uri="{6950BFC3-D8DA-4A85-94F7-54DA5524770B}">
      <p188:commentRel xmlns:p188="http://schemas.microsoft.com/office/powerpoint/2018/8/main" xmlns="" r:id="rId9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 1">
            <a:extLst>
              <a:ext uri="{FF2B5EF4-FFF2-40B4-BE49-F238E27FC236}">
                <a16:creationId xmlns:a16="http://schemas.microsoft.com/office/drawing/2014/main" id="{87A5E23E-210D-78CC-0C86-25132C82E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653" y="2340057"/>
            <a:ext cx="2950507" cy="1868395"/>
          </a:xfrm>
          <a:prstGeom prst="rect">
            <a:avLst/>
          </a:prstGeom>
        </p:spPr>
      </p:pic>
      <p:sp>
        <p:nvSpPr>
          <p:cNvPr id="39" name="ZoneTexte 6">
            <a:extLst>
              <a:ext uri="{FF2B5EF4-FFF2-40B4-BE49-F238E27FC236}">
                <a16:creationId xmlns:a16="http://schemas.microsoft.com/office/drawing/2014/main" id="{33C92702-6D2E-BBED-33CF-8B977C96AA17}"/>
              </a:ext>
            </a:extLst>
          </p:cNvPr>
          <p:cNvSpPr txBox="1"/>
          <p:nvPr/>
        </p:nvSpPr>
        <p:spPr>
          <a:xfrm>
            <a:off x="3554246" y="4714972"/>
            <a:ext cx="3583322" cy="954107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Contact </a:t>
            </a:r>
            <a:r>
              <a:rPr lang="fr-FR" sz="1400" dirty="0" err="1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details</a:t>
            </a:r>
            <a:r>
              <a:rPr lang="fr-FR" sz="1400" dirty="0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 of </a:t>
            </a:r>
            <a:r>
              <a:rPr lang="fr-FR" sz="1400" dirty="0" err="1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your</a:t>
            </a:r>
            <a:r>
              <a:rPr lang="fr-FR" sz="1400" dirty="0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 Client Service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Your</a:t>
            </a:r>
            <a:r>
              <a:rPr lang="fr-FR" sz="1400" dirty="0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 Henner ID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URL of Henner </a:t>
            </a:r>
            <a:r>
              <a:rPr lang="fr-FR" sz="1400" dirty="0" err="1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website</a:t>
            </a:r>
            <a:endParaRPr lang="fr-FR" sz="1400" dirty="0">
              <a:solidFill>
                <a:srgbClr val="00338E"/>
              </a:solidFill>
              <a:latin typeface="Source Sans Pro Semibold" panose="020B0603030403020204" pitchFamily="34" charset="0"/>
              <a:cs typeface="Arial" pitchFamily="34" charset="0"/>
            </a:endParaRPr>
          </a:p>
        </p:txBody>
      </p:sp>
      <p:sp>
        <p:nvSpPr>
          <p:cNvPr id="10" name="Espace réservé du texte 1">
            <a:extLst>
              <a:ext uri="{FF2B5EF4-FFF2-40B4-BE49-F238E27FC236}">
                <a16:creationId xmlns:a16="http://schemas.microsoft.com/office/drawing/2014/main" id="{E8C07CF9-01C4-4663-8F07-D1F6FDED9C71}"/>
              </a:ext>
            </a:extLst>
          </p:cNvPr>
          <p:cNvSpPr txBox="1">
            <a:spLocks/>
          </p:cNvSpPr>
          <p:nvPr/>
        </p:nvSpPr>
        <p:spPr>
          <a:xfrm>
            <a:off x="1162687" y="286842"/>
            <a:ext cx="9164070" cy="565414"/>
          </a:xfrm>
          <a:prstGeom prst="rect">
            <a:avLst/>
          </a:prstGeom>
        </p:spPr>
        <p:txBody>
          <a:bodyPr lIns="180000" anchor="ctr"/>
          <a:lstStyle>
            <a:lvl1pPr marL="0" indent="0" algn="l" defTabSz="503556" rtl="0" eaLnBrk="1" latinLnBrk="0" hangingPunct="1">
              <a:spcBef>
                <a:spcPct val="20000"/>
              </a:spcBef>
              <a:buFont typeface="Arial"/>
              <a:buNone/>
              <a:defRPr lang="fr-FR" sz="2100" kern="1200" dirty="0">
                <a:solidFill>
                  <a:srgbClr val="00338E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1pPr>
            <a:lvl2pPr marL="818278" indent="-314721" algn="l" defTabSz="503556" rtl="0" eaLnBrk="1" latinLnBrk="0" hangingPunct="1">
              <a:spcBef>
                <a:spcPct val="20000"/>
              </a:spcBef>
              <a:buFont typeface="Arial"/>
              <a:buChar char="–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91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2447" indent="-251780" algn="l" defTabSz="503556" rtl="0" eaLnBrk="1" latinLnBrk="0" hangingPunct="1">
              <a:spcBef>
                <a:spcPct val="20000"/>
              </a:spcBef>
              <a:buFont typeface="Arial"/>
              <a:buChar char="–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6001" indent="-251780" algn="l" defTabSz="503556" rtl="0" eaLnBrk="1" latinLnBrk="0" hangingPunct="1">
              <a:spcBef>
                <a:spcPct val="20000"/>
              </a:spcBef>
              <a:buFont typeface="Arial"/>
              <a:buChar char="»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956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3112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667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0229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Your Member documents</a:t>
            </a:r>
          </a:p>
        </p:txBody>
      </p:sp>
      <p:sp>
        <p:nvSpPr>
          <p:cNvPr id="11" name="ZoneTexte 21">
            <a:extLst>
              <a:ext uri="{FF2B5EF4-FFF2-40B4-BE49-F238E27FC236}">
                <a16:creationId xmlns:a16="http://schemas.microsoft.com/office/drawing/2014/main" id="{7A0E5D6D-C81F-4C7C-9AD2-EA8AF766B8F7}"/>
              </a:ext>
            </a:extLst>
          </p:cNvPr>
          <p:cNvSpPr txBox="1"/>
          <p:nvPr/>
        </p:nvSpPr>
        <p:spPr>
          <a:xfrm>
            <a:off x="751757" y="1088892"/>
            <a:ext cx="9442603" cy="64633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lvl="1" algn="just" rtl="0">
              <a:spcAft>
                <a:spcPts val="622"/>
              </a:spcAft>
              <a:buClr>
                <a:srgbClr val="003390"/>
              </a:buClr>
            </a:pPr>
            <a:r>
              <a:rPr lang="en-GB" dirty="0" err="1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Henner</a:t>
            </a:r>
            <a:r>
              <a:rPr lang="en-GB" dirty="0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 will also send you a Physical Welcome Kit, which contains your Healthcare Insurance card.</a:t>
            </a:r>
            <a:endParaRPr lang="en-GB" b="0" i="0" u="none" baseline="0" dirty="0">
              <a:solidFill>
                <a:srgbClr val="00338E"/>
              </a:solidFill>
              <a:latin typeface="Source Sans Pro" panose="020B0503030403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656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sz="4000" dirty="0"/>
              <a:t>YOUR Online account</a:t>
            </a:r>
          </a:p>
        </p:txBody>
      </p:sp>
    </p:spTree>
    <p:extLst>
      <p:ext uri="{BB962C8B-B14F-4D97-AF65-F5344CB8AC3E}">
        <p14:creationId xmlns:p14="http://schemas.microsoft.com/office/powerpoint/2010/main" val="1829024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57F76621-BBA1-498D-BD03-B3FD1483BE63}"/>
              </a:ext>
            </a:extLst>
          </p:cNvPr>
          <p:cNvGrpSpPr/>
          <p:nvPr/>
        </p:nvGrpSpPr>
        <p:grpSpPr>
          <a:xfrm>
            <a:off x="5493109" y="3015573"/>
            <a:ext cx="3034915" cy="364384"/>
            <a:chOff x="6511599" y="1805545"/>
            <a:chExt cx="3034915" cy="364384"/>
          </a:xfrm>
        </p:grpSpPr>
        <p:sp>
          <p:nvSpPr>
            <p:cNvPr id="57" name="Espace réservé du contenu 2">
              <a:extLst>
                <a:ext uri="{FF2B5EF4-FFF2-40B4-BE49-F238E27FC236}">
                  <a16:creationId xmlns:a16="http://schemas.microsoft.com/office/drawing/2014/main" id="{B6764DD2-8F42-B8BD-30C1-DCFC8A2448D4}"/>
                </a:ext>
              </a:extLst>
            </p:cNvPr>
            <p:cNvSpPr txBox="1">
              <a:spLocks/>
            </p:cNvSpPr>
            <p:nvPr/>
          </p:nvSpPr>
          <p:spPr>
            <a:xfrm>
              <a:off x="7701960" y="1805545"/>
              <a:ext cx="1844554" cy="362209"/>
            </a:xfrm>
            <a:prstGeom prst="rect">
              <a:avLst/>
            </a:prstGeom>
          </p:spPr>
          <p:txBody>
            <a:bodyPr vert="horz" lIns="76760" tIns="38380" rIns="76760" bIns="38380" rtlCol="0">
              <a:noAutofit/>
            </a:bodyPr>
            <a:lstStyle>
              <a:lvl1pPr marL="0" indent="0" algn="l" defTabSz="1190084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1653" b="0" i="0" kern="1200" smtClean="0">
                  <a:solidFill>
                    <a:srgbClr val="00338E"/>
                  </a:solidFill>
                  <a:effectLst/>
                  <a:latin typeface="Source Sans Pro" panose="020B0503030403020204" pitchFamily="34" charset="0"/>
                  <a:ea typeface="+mn-ea"/>
                  <a:cs typeface="+mn-cs"/>
                </a:defRPr>
              </a:lvl1pPr>
              <a:lvl2pPr marL="1022229" indent="-427186" algn="l" defTabSz="1190084" rtl="0" eaLnBrk="1" latinLnBrk="0" hangingPunct="1">
                <a:spcBef>
                  <a:spcPct val="20000"/>
                </a:spcBef>
                <a:buClr>
                  <a:srgbClr val="00338E"/>
                </a:buClr>
                <a:buSzPct val="160000"/>
                <a:buFont typeface="Segoe UI Light" panose="020B0502040204020203" pitchFamily="34" charset="0"/>
                <a:buChar char="›"/>
                <a:defRPr sz="2342" kern="1200">
                  <a:solidFill>
                    <a:srgbClr val="595959"/>
                  </a:solidFill>
                  <a:latin typeface="Source Sans Pro Light" panose="020B0403030403020204" pitchFamily="34" charset="0"/>
                  <a:ea typeface="+mn-ea"/>
                  <a:cs typeface="+mn-cs"/>
                </a:defRPr>
              </a:lvl2pPr>
              <a:lvl3pPr marL="1546074" indent="-355989" algn="l" defTabSz="1190084" rtl="0" eaLnBrk="1" latinLnBrk="0" hangingPunct="1">
                <a:spcBef>
                  <a:spcPct val="20000"/>
                </a:spcBef>
                <a:buClr>
                  <a:srgbClr val="00338E"/>
                </a:buClr>
                <a:buSzPct val="100000"/>
                <a:buFont typeface="Arial" panose="020B0604020202020204" pitchFamily="34" charset="0"/>
                <a:buChar char="•"/>
                <a:defRPr sz="2083" kern="1200">
                  <a:solidFill>
                    <a:srgbClr val="595959"/>
                  </a:solidFill>
                  <a:latin typeface="Source Sans Pro Light" panose="020B0403030403020204" pitchFamily="34" charset="0"/>
                  <a:ea typeface="+mn-ea"/>
                  <a:cs typeface="+mn-cs"/>
                </a:defRPr>
              </a:lvl3pPr>
              <a:lvl4pPr marL="2141115" indent="-355989" algn="l" defTabSz="1190084" rtl="0" eaLnBrk="1" latinLnBrk="0" hangingPunct="1">
                <a:spcBef>
                  <a:spcPct val="20000"/>
                </a:spcBef>
                <a:buClr>
                  <a:srgbClr val="002060"/>
                </a:buClr>
                <a:buSzPct val="80000"/>
                <a:buFont typeface="Source Sans Pro Light" pitchFamily="34" charset="0"/>
                <a:buChar char="−"/>
                <a:defRPr sz="1823" kern="1200">
                  <a:solidFill>
                    <a:srgbClr val="595959"/>
                  </a:solidFill>
                  <a:latin typeface="Source Sans Pro Light" panose="020B0403030403020204" pitchFamily="34" charset="0"/>
                  <a:ea typeface="+mn-ea"/>
                  <a:cs typeface="+mn-cs"/>
                </a:defRPr>
              </a:lvl4pPr>
              <a:lvl5pPr marL="2677690" indent="-297521" algn="l" defTabSz="1190084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823" kern="1200">
                  <a:solidFill>
                    <a:srgbClr val="595959"/>
                  </a:solidFill>
                  <a:latin typeface="Source Sans Pro Light" panose="020B0403030403020204" pitchFamily="34" charset="0"/>
                  <a:ea typeface="+mn-ea"/>
                  <a:cs typeface="+mn-cs"/>
                </a:defRPr>
              </a:lvl5pPr>
              <a:lvl6pPr marL="3272732" indent="-297521" algn="l" defTabSz="1190084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0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867773" indent="-297521" algn="l" defTabSz="1190084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0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462816" indent="-297521" algn="l" defTabSz="1190084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0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057858" indent="-297521" algn="l" defTabSz="1190084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0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9907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fr-FR" sz="1511" b="1" u="sng" dirty="0">
                  <a:ea typeface="Source Sans Pro" panose="020B0503030403020204" pitchFamily="34" charset="0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embl</a:t>
              </a:r>
              <a:r>
                <a:rPr kumimoji="0" lang="fr-FR" sz="1511" b="1" i="0" u="sng" strike="noStrike" kern="1200" cap="none" spc="0" normalizeH="0" baseline="0" noProof="0" dirty="0">
                  <a:ln>
                    <a:noFill/>
                  </a:ln>
                  <a:solidFill>
                    <a:srgbClr val="00338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.henner.com</a:t>
              </a:r>
              <a:endParaRPr kumimoji="0" lang="fr-FR" sz="1511" b="1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endParaRPr>
            </a:p>
          </p:txBody>
        </p:sp>
        <p:sp>
          <p:nvSpPr>
            <p:cNvPr id="73" name="Espace réservé du contenu 2">
              <a:extLst>
                <a:ext uri="{FF2B5EF4-FFF2-40B4-BE49-F238E27FC236}">
                  <a16:creationId xmlns:a16="http://schemas.microsoft.com/office/drawing/2014/main" id="{E2B302B5-4B4A-14A9-DD6F-1D6CC8F48EEF}"/>
                </a:ext>
              </a:extLst>
            </p:cNvPr>
            <p:cNvSpPr txBox="1">
              <a:spLocks/>
            </p:cNvSpPr>
            <p:nvPr/>
          </p:nvSpPr>
          <p:spPr>
            <a:xfrm>
              <a:off x="6511599" y="1807720"/>
              <a:ext cx="2112638" cy="362209"/>
            </a:xfrm>
            <a:prstGeom prst="rect">
              <a:avLst/>
            </a:prstGeom>
          </p:spPr>
          <p:txBody>
            <a:bodyPr vert="horz" lIns="76760" tIns="38380" rIns="76760" bIns="38380" rtlCol="0">
              <a:noAutofit/>
            </a:bodyPr>
            <a:lstStyle>
              <a:lvl1pPr marL="0" indent="0" algn="l" defTabSz="1190084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1653" b="0" i="0" kern="1200" smtClean="0">
                  <a:solidFill>
                    <a:srgbClr val="00338E"/>
                  </a:solidFill>
                  <a:effectLst/>
                  <a:latin typeface="Source Sans Pro" panose="020B0503030403020204" pitchFamily="34" charset="0"/>
                  <a:ea typeface="+mn-ea"/>
                  <a:cs typeface="+mn-cs"/>
                </a:defRPr>
              </a:lvl1pPr>
              <a:lvl2pPr marL="1022229" indent="-427186" algn="l" defTabSz="1190084" rtl="0" eaLnBrk="1" latinLnBrk="0" hangingPunct="1">
                <a:spcBef>
                  <a:spcPct val="20000"/>
                </a:spcBef>
                <a:buClr>
                  <a:srgbClr val="00338E"/>
                </a:buClr>
                <a:buSzPct val="160000"/>
                <a:buFont typeface="Segoe UI Light" panose="020B0502040204020203" pitchFamily="34" charset="0"/>
                <a:buChar char="›"/>
                <a:defRPr sz="2342" kern="1200">
                  <a:solidFill>
                    <a:srgbClr val="595959"/>
                  </a:solidFill>
                  <a:latin typeface="Source Sans Pro Light" panose="020B0403030403020204" pitchFamily="34" charset="0"/>
                  <a:ea typeface="+mn-ea"/>
                  <a:cs typeface="+mn-cs"/>
                </a:defRPr>
              </a:lvl2pPr>
              <a:lvl3pPr marL="1546074" indent="-355989" algn="l" defTabSz="1190084" rtl="0" eaLnBrk="1" latinLnBrk="0" hangingPunct="1">
                <a:spcBef>
                  <a:spcPct val="20000"/>
                </a:spcBef>
                <a:buClr>
                  <a:srgbClr val="00338E"/>
                </a:buClr>
                <a:buSzPct val="100000"/>
                <a:buFont typeface="Arial" panose="020B0604020202020204" pitchFamily="34" charset="0"/>
                <a:buChar char="•"/>
                <a:defRPr sz="2083" kern="1200">
                  <a:solidFill>
                    <a:srgbClr val="595959"/>
                  </a:solidFill>
                  <a:latin typeface="Source Sans Pro Light" panose="020B0403030403020204" pitchFamily="34" charset="0"/>
                  <a:ea typeface="+mn-ea"/>
                  <a:cs typeface="+mn-cs"/>
                </a:defRPr>
              </a:lvl3pPr>
              <a:lvl4pPr marL="2141115" indent="-355989" algn="l" defTabSz="1190084" rtl="0" eaLnBrk="1" latinLnBrk="0" hangingPunct="1">
                <a:spcBef>
                  <a:spcPct val="20000"/>
                </a:spcBef>
                <a:buClr>
                  <a:srgbClr val="002060"/>
                </a:buClr>
                <a:buSzPct val="80000"/>
                <a:buFont typeface="Source Sans Pro Light" pitchFamily="34" charset="0"/>
                <a:buChar char="−"/>
                <a:defRPr sz="1823" kern="1200">
                  <a:solidFill>
                    <a:srgbClr val="595959"/>
                  </a:solidFill>
                  <a:latin typeface="Source Sans Pro Light" panose="020B0403030403020204" pitchFamily="34" charset="0"/>
                  <a:ea typeface="+mn-ea"/>
                  <a:cs typeface="+mn-cs"/>
                </a:defRPr>
              </a:lvl4pPr>
              <a:lvl5pPr marL="2677690" indent="-297521" algn="l" defTabSz="1190084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823" kern="1200">
                  <a:solidFill>
                    <a:srgbClr val="595959"/>
                  </a:solidFill>
                  <a:latin typeface="Source Sans Pro Light" panose="020B0403030403020204" pitchFamily="34" charset="0"/>
                  <a:ea typeface="+mn-ea"/>
                  <a:cs typeface="+mn-cs"/>
                </a:defRPr>
              </a:lvl5pPr>
              <a:lvl6pPr marL="3272732" indent="-297521" algn="l" defTabSz="1190084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0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867773" indent="-297521" algn="l" defTabSz="1190084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0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462816" indent="-297521" algn="l" defTabSz="1190084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0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057858" indent="-297521" algn="l" defTabSz="1190084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0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99076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fr-FR" sz="1511" b="1" dirty="0" err="1"/>
                <a:t>Member</a:t>
              </a:r>
              <a:r>
                <a:rPr lang="fr-FR" sz="1511" b="1" dirty="0"/>
                <a:t> </a:t>
              </a:r>
              <a:r>
                <a:rPr kumimoji="0" lang="fr-FR" sz="1511" b="1" i="0" strike="noStrike" kern="1200" cap="none" spc="0" normalizeH="0" baseline="0" noProof="0" dirty="0">
                  <a:ln>
                    <a:noFill/>
                  </a:ln>
                  <a:solidFill>
                    <a:srgbClr val="00338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+mn-cs"/>
                </a:rPr>
                <a:t>portal:</a:t>
              </a:r>
            </a:p>
          </p:txBody>
        </p:sp>
      </p:grpSp>
      <p:sp>
        <p:nvSpPr>
          <p:cNvPr id="77" name="Espace réservé du texte 1">
            <a:extLst>
              <a:ext uri="{FF2B5EF4-FFF2-40B4-BE49-F238E27FC236}">
                <a16:creationId xmlns:a16="http://schemas.microsoft.com/office/drawing/2014/main" id="{BFD04600-4E05-4C7D-82F8-FB344A6BA74E}"/>
              </a:ext>
            </a:extLst>
          </p:cNvPr>
          <p:cNvSpPr txBox="1">
            <a:spLocks/>
          </p:cNvSpPr>
          <p:nvPr/>
        </p:nvSpPr>
        <p:spPr>
          <a:xfrm>
            <a:off x="1162687" y="286842"/>
            <a:ext cx="9164070" cy="565414"/>
          </a:xfrm>
          <a:prstGeom prst="rect">
            <a:avLst/>
          </a:prstGeom>
        </p:spPr>
        <p:txBody>
          <a:bodyPr lIns="180000" anchor="ctr"/>
          <a:lstStyle>
            <a:lvl1pPr marL="0" indent="0" algn="l" defTabSz="503556" rtl="0" eaLnBrk="1" latinLnBrk="0" hangingPunct="1">
              <a:spcBef>
                <a:spcPct val="20000"/>
              </a:spcBef>
              <a:buFont typeface="Arial"/>
              <a:buNone/>
              <a:defRPr lang="fr-FR" sz="2100" kern="1200" dirty="0">
                <a:solidFill>
                  <a:srgbClr val="00338E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1pPr>
            <a:lvl2pPr marL="818278" indent="-314721" algn="l" defTabSz="503556" rtl="0" eaLnBrk="1" latinLnBrk="0" hangingPunct="1">
              <a:spcBef>
                <a:spcPct val="20000"/>
              </a:spcBef>
              <a:buFont typeface="Arial"/>
              <a:buChar char="–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91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2447" indent="-251780" algn="l" defTabSz="503556" rtl="0" eaLnBrk="1" latinLnBrk="0" hangingPunct="1">
              <a:spcBef>
                <a:spcPct val="20000"/>
              </a:spcBef>
              <a:buFont typeface="Arial"/>
              <a:buChar char="–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6001" indent="-251780" algn="l" defTabSz="503556" rtl="0" eaLnBrk="1" latinLnBrk="0" hangingPunct="1">
              <a:spcBef>
                <a:spcPct val="20000"/>
              </a:spcBef>
              <a:buFont typeface="Arial"/>
              <a:buChar char="»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956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3112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667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0229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Your online account</a:t>
            </a:r>
          </a:p>
        </p:txBody>
      </p:sp>
      <p:pic>
        <p:nvPicPr>
          <p:cNvPr id="93" name="Image 92">
            <a:extLst>
              <a:ext uri="{FF2B5EF4-FFF2-40B4-BE49-F238E27FC236}">
                <a16:creationId xmlns:a16="http://schemas.microsoft.com/office/drawing/2014/main" id="{9DAF5FD2-7AC3-4C95-AB02-9DDEF02B30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465" y="1753020"/>
            <a:ext cx="608805" cy="1217610"/>
          </a:xfrm>
          <a:prstGeom prst="rect">
            <a:avLst/>
          </a:prstGeom>
        </p:spPr>
      </p:pic>
      <p:pic>
        <p:nvPicPr>
          <p:cNvPr id="94" name="Image 93">
            <a:extLst>
              <a:ext uri="{FF2B5EF4-FFF2-40B4-BE49-F238E27FC236}">
                <a16:creationId xmlns:a16="http://schemas.microsoft.com/office/drawing/2014/main" id="{2528E72D-2FF9-48BD-B5F7-7BB3D98A8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164" y="2935593"/>
            <a:ext cx="1209187" cy="358070"/>
          </a:xfrm>
          <a:prstGeom prst="rect">
            <a:avLst/>
          </a:prstGeom>
        </p:spPr>
      </p:pic>
      <p:sp>
        <p:nvSpPr>
          <p:cNvPr id="95" name="ZoneTexte 94">
            <a:extLst>
              <a:ext uri="{FF2B5EF4-FFF2-40B4-BE49-F238E27FC236}">
                <a16:creationId xmlns:a16="http://schemas.microsoft.com/office/drawing/2014/main" id="{14A7AB2A-C7B5-4578-BC6C-ED8682DB5A9D}"/>
              </a:ext>
            </a:extLst>
          </p:cNvPr>
          <p:cNvSpPr txBox="1"/>
          <p:nvPr/>
        </p:nvSpPr>
        <p:spPr>
          <a:xfrm>
            <a:off x="1281443" y="3804878"/>
            <a:ext cx="2669727" cy="5309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Aft>
                <a:spcPts val="300"/>
              </a:spcAft>
            </a:pPr>
            <a:r>
              <a:rPr lang="en-US" sz="1400" b="1" dirty="0">
                <a:solidFill>
                  <a:srgbClr val="00338E"/>
                </a:solidFill>
                <a:latin typeface="Source Sans Pro"/>
                <a:ea typeface="Source Sans Pro"/>
                <a:cs typeface="Source Sans Pro Black" charset="0"/>
              </a:rPr>
              <a:t>Henner Pass</a:t>
            </a:r>
            <a:endParaRPr lang="en-US" sz="1400" b="1" i="0" u="none" baseline="0" dirty="0">
              <a:solidFill>
                <a:srgbClr val="00338E"/>
              </a:solidFill>
              <a:latin typeface="Source Sans Pro"/>
              <a:ea typeface="Source Sans Pro"/>
              <a:cs typeface="Source Sans Pro Black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338E"/>
                </a:solidFill>
                <a:latin typeface="Source Sans Pro"/>
                <a:ea typeface="Source Sans Pro"/>
                <a:cs typeface="Source Sans Pro Black" charset="0"/>
              </a:rPr>
              <a:t>Digital membership card</a:t>
            </a:r>
            <a:endParaRPr lang="fr-FR" sz="1200" i="0" u="none" baseline="0" dirty="0">
              <a:solidFill>
                <a:srgbClr val="00338E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Source Sans Pro Light" charset="0"/>
            </a:endParaRP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FA09AE52-3449-409A-9579-EAC13F13A4C7}"/>
              </a:ext>
            </a:extLst>
          </p:cNvPr>
          <p:cNvSpPr txBox="1"/>
          <p:nvPr/>
        </p:nvSpPr>
        <p:spPr>
          <a:xfrm>
            <a:off x="1260506" y="4925028"/>
            <a:ext cx="2632878" cy="5309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Aft>
                <a:spcPts val="300"/>
              </a:spcAft>
            </a:pP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latin typeface="Source Sans Pro"/>
                <a:ea typeface="Source Sans Pro"/>
                <a:cs typeface="Source Sans Pro Black" charset="0"/>
              </a:rPr>
              <a:t>Online messaging 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Source Sans Pro"/>
                <a:ea typeface="Source Sans Pro"/>
                <a:cs typeface="Source Sans Pro Light" charset="0"/>
              </a:rPr>
              <a:t>Secure communication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E7E39918-B786-4584-9C8D-9A7515D616D2}"/>
              </a:ext>
            </a:extLst>
          </p:cNvPr>
          <p:cNvSpPr txBox="1"/>
          <p:nvPr/>
        </p:nvSpPr>
        <p:spPr>
          <a:xfrm>
            <a:off x="4494653" y="3767609"/>
            <a:ext cx="3356365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l">
              <a:spcAft>
                <a:spcPts val="300"/>
              </a:spcAft>
            </a:pPr>
            <a:r>
              <a:rPr lang="en-US" sz="1400" b="1" dirty="0">
                <a:solidFill>
                  <a:srgbClr val="E34980"/>
                </a:solidFill>
                <a:latin typeface="Source Sans Pro"/>
                <a:ea typeface="Source Sans Pro"/>
              </a:rPr>
              <a:t>E-claiming</a:t>
            </a:r>
            <a:endParaRPr lang="en-US" sz="1400" b="1" dirty="0">
              <a:solidFill>
                <a:srgbClr val="E34980"/>
              </a:solidFill>
              <a:latin typeface="Source Sans Pro" panose="020B0503030403020204" pitchFamily="34" charset="0"/>
              <a:ea typeface="Source Sans Pro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E34980"/>
                </a:solidFill>
                <a:latin typeface="Source Sans Pro"/>
                <a:ea typeface="Source Sans Pro"/>
              </a:rPr>
              <a:t>Upload medical invoices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E34980"/>
                </a:solidFill>
                <a:latin typeface="Source Sans Pro"/>
                <a:ea typeface="Source Sans Pro"/>
              </a:rPr>
              <a:t>Track the status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E34980"/>
                </a:solidFill>
                <a:latin typeface="Source Sans Pro"/>
                <a:ea typeface="Source Sans Pro"/>
              </a:rPr>
              <a:t>Explanations of benefit</a:t>
            </a:r>
            <a:endParaRPr lang="fr-FR" sz="1200" dirty="0">
              <a:solidFill>
                <a:srgbClr val="E34980"/>
              </a:solidFill>
              <a:latin typeface="Source Sans Pro" panose="020B0503030403020204" pitchFamily="34" charset="0"/>
              <a:ea typeface="Source Sans Pro"/>
            </a:endParaRP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82524875-B1A0-49A9-A9BB-696D88331A98}"/>
              </a:ext>
            </a:extLst>
          </p:cNvPr>
          <p:cNvSpPr txBox="1"/>
          <p:nvPr/>
        </p:nvSpPr>
        <p:spPr>
          <a:xfrm>
            <a:off x="7698470" y="3804878"/>
            <a:ext cx="2651503" cy="7155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Aft>
                <a:spcPts val="300"/>
              </a:spcAft>
            </a:pPr>
            <a:r>
              <a:rPr lang="en-US" sz="1400" b="1" dirty="0">
                <a:solidFill>
                  <a:srgbClr val="31849B"/>
                </a:solidFill>
                <a:latin typeface="Source Sans Pro"/>
                <a:ea typeface="Source Sans Pro"/>
                <a:cs typeface="Source Sans Pro Black" charset="0"/>
              </a:rPr>
              <a:t>Medical provider search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1849B"/>
                </a:solidFill>
                <a:latin typeface="Source Sans Pro"/>
                <a:ea typeface="Source Sans Pro"/>
                <a:cs typeface="Source Sans Pro Black" charset="0"/>
              </a:rPr>
              <a:t>Search and geolocate </a:t>
            </a:r>
            <a:r>
              <a:rPr lang="en-US" sz="1200" i="0" u="none" baseline="0" dirty="0">
                <a:solidFill>
                  <a:srgbClr val="31849B"/>
                </a:solidFill>
                <a:latin typeface="Source Sans Pro"/>
                <a:ea typeface="Source Sans Pro"/>
                <a:cs typeface="Source Sans Pro Black" charset="0"/>
              </a:rPr>
              <a:t>medical providers by country, city, </a:t>
            </a:r>
            <a:r>
              <a:rPr lang="en-US" sz="1200" dirty="0">
                <a:solidFill>
                  <a:srgbClr val="31849B"/>
                </a:solidFill>
                <a:latin typeface="Source Sans Pro"/>
                <a:ea typeface="Source Sans Pro"/>
                <a:cs typeface="Source Sans Pro Black" charset="0"/>
              </a:rPr>
              <a:t>specialty</a:t>
            </a:r>
            <a:endParaRPr lang="en-US" dirty="0"/>
          </a:p>
        </p:txBody>
      </p:sp>
      <p:sp>
        <p:nvSpPr>
          <p:cNvPr id="99" name="Title 1">
            <a:extLst>
              <a:ext uri="{FF2B5EF4-FFF2-40B4-BE49-F238E27FC236}">
                <a16:creationId xmlns:a16="http://schemas.microsoft.com/office/drawing/2014/main" id="{A30FF753-FAA6-4C10-B5B0-A1F9B4FE4E8F}"/>
              </a:ext>
            </a:extLst>
          </p:cNvPr>
          <p:cNvSpPr txBox="1">
            <a:spLocks/>
          </p:cNvSpPr>
          <p:nvPr/>
        </p:nvSpPr>
        <p:spPr>
          <a:xfrm>
            <a:off x="4395358" y="6155450"/>
            <a:ext cx="2651503" cy="77713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>
            <a:defPPr>
              <a:defRPr lang="fr-FR"/>
            </a:defPPr>
            <a:lvl1pPr>
              <a:spcAft>
                <a:spcPts val="300"/>
              </a:spcAft>
              <a:defRPr sz="1400" b="1">
                <a:solidFill>
                  <a:srgbClr val="E34980"/>
                </a:solidFill>
                <a:latin typeface="Source Sans Pro"/>
                <a:ea typeface="Source Sans Pro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9pPr>
          </a:lstStyle>
          <a:p>
            <a:r>
              <a:rPr lang="en-US" dirty="0"/>
              <a:t>   </a:t>
            </a:r>
            <a:r>
              <a:rPr lang="en-US" kern="0" dirty="0">
                <a:solidFill>
                  <a:schemeClr val="accent3">
                    <a:lumMod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Calibri" charset="0"/>
              </a:rPr>
              <a:t>Statistics</a:t>
            </a:r>
          </a:p>
          <a:p>
            <a:pPr marL="171450" lvl="1" indent="-171450" algn="l"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chemeClr val="accent3">
                    <a:lumMod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Access to personal medical expense statistics </a:t>
            </a: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C9F8AB2F-94CC-4B8E-BA42-7CE18AF63A52}"/>
              </a:ext>
            </a:extLst>
          </p:cNvPr>
          <p:cNvSpPr txBox="1">
            <a:spLocks/>
          </p:cNvSpPr>
          <p:nvPr/>
        </p:nvSpPr>
        <p:spPr>
          <a:xfrm>
            <a:off x="1200012" y="6140324"/>
            <a:ext cx="3160543" cy="97719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en-US" sz="2400" kern="0" smtClean="0">
                <a:solidFill>
                  <a:srgbClr val="DD2067"/>
                </a:solidFill>
                <a:latin typeface="+mj-lt"/>
                <a:ea typeface="+mj-ea"/>
                <a:cs typeface="Arial" pitchFamily="-109" charset="0"/>
                <a:sym typeface="Calibri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9pPr>
          </a:lstStyle>
          <a:p>
            <a:pPr algn="l"/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 Consult member documents </a:t>
            </a:r>
          </a:p>
          <a:p>
            <a:pPr marL="171450" indent="-1714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EMBL Membership guidelines</a:t>
            </a:r>
          </a:p>
          <a:p>
            <a:pPr marL="171450" indent="-1714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Table of benefits</a:t>
            </a:r>
          </a:p>
          <a:p>
            <a:pPr marL="171450" indent="-1714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Insurance certificates</a:t>
            </a:r>
            <a:endParaRPr lang="fr-FR" sz="1200" dirty="0">
              <a:solidFill>
                <a:schemeClr val="accent3">
                  <a:lumMod val="2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en Sans" panose="020B0606030504020204" pitchFamily="34" charset="0"/>
            </a:endParaRPr>
          </a:p>
        </p:txBody>
      </p:sp>
      <p:pic>
        <p:nvPicPr>
          <p:cNvPr id="102" name="Image 101">
            <a:extLst>
              <a:ext uri="{FF2B5EF4-FFF2-40B4-BE49-F238E27FC236}">
                <a16:creationId xmlns:a16="http://schemas.microsoft.com/office/drawing/2014/main" id="{DA66BAA1-FD96-4FA8-8DAE-DA1D675D98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09" y="3804878"/>
            <a:ext cx="449473" cy="302402"/>
          </a:xfrm>
          <a:prstGeom prst="rect">
            <a:avLst/>
          </a:prstGeom>
          <a:solidFill>
            <a:srgbClr val="00338E"/>
          </a:solidFill>
        </p:spPr>
      </p:pic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F9131C21-27D8-4858-9FC9-0FAA4E7B2A2D}"/>
              </a:ext>
            </a:extLst>
          </p:cNvPr>
          <p:cNvGrpSpPr/>
          <p:nvPr/>
        </p:nvGrpSpPr>
        <p:grpSpPr>
          <a:xfrm>
            <a:off x="3776282" y="3767609"/>
            <a:ext cx="572108" cy="453392"/>
            <a:chOff x="5021195" y="1758353"/>
            <a:chExt cx="572108" cy="453392"/>
          </a:xfrm>
        </p:grpSpPr>
        <p:pic>
          <p:nvPicPr>
            <p:cNvPr id="104" name="Image 103">
              <a:extLst>
                <a:ext uri="{FF2B5EF4-FFF2-40B4-BE49-F238E27FC236}">
                  <a16:creationId xmlns:a16="http://schemas.microsoft.com/office/drawing/2014/main" id="{021CA3D8-D3BF-45CA-BCAE-AE42A2967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2919" y="1997594"/>
              <a:ext cx="190384" cy="21415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5" name="Graphique 104" descr="Appareil photo">
              <a:extLst>
                <a:ext uri="{FF2B5EF4-FFF2-40B4-BE49-F238E27FC236}">
                  <a16:creationId xmlns:a16="http://schemas.microsoft.com/office/drawing/2014/main" id="{AF1A90B5-F736-4316-B184-AA8D0CC88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021195" y="1758353"/>
              <a:ext cx="414122" cy="414122"/>
            </a:xfrm>
            <a:prstGeom prst="rect">
              <a:avLst/>
            </a:prstGeom>
          </p:spPr>
        </p:pic>
      </p:grpSp>
      <p:grpSp>
        <p:nvGrpSpPr>
          <p:cNvPr id="106" name="Groupe 105">
            <a:extLst>
              <a:ext uri="{FF2B5EF4-FFF2-40B4-BE49-F238E27FC236}">
                <a16:creationId xmlns:a16="http://schemas.microsoft.com/office/drawing/2014/main" id="{582085ED-CC48-4997-B179-70B4FEAB6C40}"/>
              </a:ext>
            </a:extLst>
          </p:cNvPr>
          <p:cNvGrpSpPr/>
          <p:nvPr/>
        </p:nvGrpSpPr>
        <p:grpSpPr>
          <a:xfrm>
            <a:off x="7263803" y="3804878"/>
            <a:ext cx="351256" cy="460146"/>
            <a:chOff x="10697520" y="4662314"/>
            <a:chExt cx="351256" cy="460146"/>
          </a:xfrm>
        </p:grpSpPr>
        <p:pic>
          <p:nvPicPr>
            <p:cNvPr id="107" name="Image 106">
              <a:extLst>
                <a:ext uri="{FF2B5EF4-FFF2-40B4-BE49-F238E27FC236}">
                  <a16:creationId xmlns:a16="http://schemas.microsoft.com/office/drawing/2014/main" id="{4FD62CA3-A6BA-42D1-BEB4-ECB512C75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97520" y="4662314"/>
              <a:ext cx="351256" cy="460146"/>
            </a:xfrm>
            <a:prstGeom prst="rect">
              <a:avLst/>
            </a:prstGeom>
          </p:spPr>
        </p:pic>
        <p:pic>
          <p:nvPicPr>
            <p:cNvPr id="108" name="Graphique 107" descr="Médical">
              <a:extLst>
                <a:ext uri="{FF2B5EF4-FFF2-40B4-BE49-F238E27FC236}">
                  <a16:creationId xmlns:a16="http://schemas.microsoft.com/office/drawing/2014/main" id="{F166F888-0CEA-46C0-B146-D3E037298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697520" y="4669402"/>
              <a:ext cx="351256" cy="334980"/>
            </a:xfrm>
            <a:prstGeom prst="rect">
              <a:avLst/>
            </a:prstGeom>
          </p:spPr>
        </p:pic>
      </p:grpSp>
      <p:grpSp>
        <p:nvGrpSpPr>
          <p:cNvPr id="109" name="Groupe 108">
            <a:extLst>
              <a:ext uri="{FF2B5EF4-FFF2-40B4-BE49-F238E27FC236}">
                <a16:creationId xmlns:a16="http://schemas.microsoft.com/office/drawing/2014/main" id="{56C5F2A0-71D5-4884-B3B1-89AD2F940DDE}"/>
              </a:ext>
            </a:extLst>
          </p:cNvPr>
          <p:cNvGrpSpPr/>
          <p:nvPr/>
        </p:nvGrpSpPr>
        <p:grpSpPr>
          <a:xfrm>
            <a:off x="6089829" y="1829271"/>
            <a:ext cx="1812730" cy="1217610"/>
            <a:chOff x="8922807" y="2078993"/>
            <a:chExt cx="1812730" cy="1217610"/>
          </a:xfrm>
        </p:grpSpPr>
        <p:pic>
          <p:nvPicPr>
            <p:cNvPr id="110" name="Picture 2" descr="https://cdn.pixabay.com/photo/2016/04/08/06/25/screen-1315650_960_720.png">
              <a:extLst>
                <a:ext uri="{FF2B5EF4-FFF2-40B4-BE49-F238E27FC236}">
                  <a16:creationId xmlns:a16="http://schemas.microsoft.com/office/drawing/2014/main" id="{CD0E23CD-E9BB-4409-B2F7-5683D600C8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2807" y="2078993"/>
              <a:ext cx="1812730" cy="1217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Image 110">
              <a:extLst>
                <a:ext uri="{FF2B5EF4-FFF2-40B4-BE49-F238E27FC236}">
                  <a16:creationId xmlns:a16="http://schemas.microsoft.com/office/drawing/2014/main" id="{6AA57560-3432-40DE-BB9C-7107AE158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1361" y="2146821"/>
              <a:ext cx="1535621" cy="757666"/>
            </a:xfrm>
            <a:prstGeom prst="rect">
              <a:avLst/>
            </a:prstGeom>
          </p:spPr>
        </p:pic>
      </p:grpSp>
      <p:pic>
        <p:nvPicPr>
          <p:cNvPr id="112" name="Graphique 111" descr="Enveloppe avec un remplissage uni">
            <a:extLst>
              <a:ext uri="{FF2B5EF4-FFF2-40B4-BE49-F238E27FC236}">
                <a16:creationId xmlns:a16="http://schemas.microsoft.com/office/drawing/2014/main" id="{A6EF9EDF-4636-4177-A4AA-00EF0432ACB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7209" y="4925028"/>
            <a:ext cx="468000" cy="468000"/>
          </a:xfrm>
          <a:prstGeom prst="rect">
            <a:avLst/>
          </a:prstGeom>
        </p:spPr>
      </p:pic>
      <p:pic>
        <p:nvPicPr>
          <p:cNvPr id="115" name="Graphique 114" descr="Document avec un remplissage uni">
            <a:extLst>
              <a:ext uri="{FF2B5EF4-FFF2-40B4-BE49-F238E27FC236}">
                <a16:creationId xmlns:a16="http://schemas.microsoft.com/office/drawing/2014/main" id="{359A49CF-C9B6-4FBC-AED9-71A77E8419A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7209" y="6175750"/>
            <a:ext cx="468000" cy="468000"/>
          </a:xfrm>
          <a:prstGeom prst="rect">
            <a:avLst/>
          </a:prstGeom>
        </p:spPr>
      </p:pic>
      <p:pic>
        <p:nvPicPr>
          <p:cNvPr id="116" name="Graphique 115" descr="Graphique en secteurs avec un remplissage uni">
            <a:extLst>
              <a:ext uri="{FF2B5EF4-FFF2-40B4-BE49-F238E27FC236}">
                <a16:creationId xmlns:a16="http://schemas.microsoft.com/office/drawing/2014/main" id="{09E511B6-3B53-45F6-88B7-0A82F581F68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76282" y="6173003"/>
            <a:ext cx="468000" cy="468000"/>
          </a:xfrm>
          <a:prstGeom prst="rect">
            <a:avLst/>
          </a:prstGeom>
        </p:spPr>
      </p:pic>
      <p:sp>
        <p:nvSpPr>
          <p:cNvPr id="117" name="Espace réservé du contenu 2">
            <a:extLst>
              <a:ext uri="{FF2B5EF4-FFF2-40B4-BE49-F238E27FC236}">
                <a16:creationId xmlns:a16="http://schemas.microsoft.com/office/drawing/2014/main" id="{CE23C78F-3B0F-401F-9E03-06BC10B06189}"/>
              </a:ext>
            </a:extLst>
          </p:cNvPr>
          <p:cNvSpPr txBox="1">
            <a:spLocks/>
          </p:cNvSpPr>
          <p:nvPr/>
        </p:nvSpPr>
        <p:spPr>
          <a:xfrm>
            <a:off x="1900725" y="3018357"/>
            <a:ext cx="2447665" cy="362209"/>
          </a:xfrm>
          <a:prstGeom prst="rect">
            <a:avLst/>
          </a:prstGeom>
        </p:spPr>
        <p:txBody>
          <a:bodyPr vert="horz" lIns="76760" tIns="38380" rIns="76760" bIns="38380" rtlCol="0">
            <a:noAutofit/>
          </a:bodyPr>
          <a:lstStyle>
            <a:lvl1pPr marL="0" indent="0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1653" b="0" i="0" kern="1200" smtClean="0">
                <a:solidFill>
                  <a:srgbClr val="00338E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022229" indent="-427186" algn="l" defTabSz="1190084" rtl="0" eaLnBrk="1" latinLnBrk="0" hangingPunct="1">
              <a:spcBef>
                <a:spcPct val="20000"/>
              </a:spcBef>
              <a:buClr>
                <a:srgbClr val="00338E"/>
              </a:buClr>
              <a:buSzPct val="160000"/>
              <a:buFont typeface="Segoe UI Light" panose="020B0502040204020203" pitchFamily="34" charset="0"/>
              <a:buChar char="›"/>
              <a:defRPr sz="2342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2pPr>
            <a:lvl3pPr marL="1546074" indent="-355989" algn="l" defTabSz="1190084" rtl="0" eaLnBrk="1" latinLnBrk="0" hangingPunct="1">
              <a:spcBef>
                <a:spcPct val="20000"/>
              </a:spcBef>
              <a:buClr>
                <a:srgbClr val="00338E"/>
              </a:buClr>
              <a:buSzPct val="100000"/>
              <a:buFont typeface="Arial" panose="020B0604020202020204" pitchFamily="34" charset="0"/>
              <a:buChar char="•"/>
              <a:defRPr sz="2083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3pPr>
            <a:lvl4pPr marL="2141115" indent="-355989" algn="l" defTabSz="1190084" rtl="0" eaLnBrk="1" latinLnBrk="0" hangingPunct="1">
              <a:spcBef>
                <a:spcPct val="20000"/>
              </a:spcBef>
              <a:buClr>
                <a:srgbClr val="002060"/>
              </a:buClr>
              <a:buSzPct val="80000"/>
              <a:buFont typeface="Source Sans Pro Light" pitchFamily="34" charset="0"/>
              <a:buChar char="−"/>
              <a:defRPr sz="1823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4pPr>
            <a:lvl5pPr marL="2677690" indent="-297521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23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5pPr>
            <a:lvl6pPr marL="3272732" indent="-297521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7773" indent="-297521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62816" indent="-297521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57858" indent="-297521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9907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511" b="1" dirty="0"/>
              <a:t>Mobile application</a:t>
            </a:r>
            <a:r>
              <a:rPr kumimoji="0" lang="fr-FR" sz="1511" b="1" i="0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:</a:t>
            </a:r>
          </a:p>
        </p:txBody>
      </p:sp>
      <p:pic>
        <p:nvPicPr>
          <p:cNvPr id="120" name="Image 41">
            <a:extLst>
              <a:ext uri="{FF2B5EF4-FFF2-40B4-BE49-F238E27FC236}">
                <a16:creationId xmlns:a16="http://schemas.microsoft.com/office/drawing/2014/main" id="{060BB511-E9AE-4739-8F61-4EB2B6B8EA02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196" y="4951943"/>
            <a:ext cx="504000" cy="5040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1DEDDB46-10E6-49F0-9B93-A20D6A8DD22E}"/>
              </a:ext>
            </a:extLst>
          </p:cNvPr>
          <p:cNvSpPr/>
          <p:nvPr/>
        </p:nvSpPr>
        <p:spPr>
          <a:xfrm>
            <a:off x="6949722" y="4931502"/>
            <a:ext cx="3963162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 fontAlgn="base"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</a:pPr>
            <a:r>
              <a:rPr lang="fr-FR" sz="1400" b="1" dirty="0" err="1">
                <a:solidFill>
                  <a:srgbClr val="31849B"/>
                </a:solidFill>
                <a:latin typeface="Source Sans Pro"/>
                <a:ea typeface="Source Sans Pro"/>
              </a:rPr>
              <a:t>Ask</a:t>
            </a:r>
            <a:r>
              <a:rPr lang="fr-FR" sz="1400" b="1" dirty="0">
                <a:solidFill>
                  <a:srgbClr val="31849B"/>
                </a:solidFill>
                <a:latin typeface="Source Sans Pro"/>
                <a:ea typeface="Source Sans Pro"/>
              </a:rPr>
              <a:t> for a </a:t>
            </a:r>
            <a:r>
              <a:rPr lang="fr-FR" sz="1400" b="1" dirty="0" err="1">
                <a:solidFill>
                  <a:srgbClr val="31849B"/>
                </a:solidFill>
                <a:latin typeface="Source Sans Pro"/>
                <a:ea typeface="Source Sans Pro"/>
              </a:rPr>
              <a:t>letter</a:t>
            </a:r>
            <a:r>
              <a:rPr lang="fr-FR" sz="1400" b="1" dirty="0">
                <a:solidFill>
                  <a:srgbClr val="31849B"/>
                </a:solidFill>
                <a:latin typeface="Source Sans Pro"/>
                <a:ea typeface="Source Sans Pro"/>
              </a:rPr>
              <a:t> of </a:t>
            </a:r>
            <a:r>
              <a:rPr lang="fr-FR" sz="1400" b="1" dirty="0" err="1">
                <a:solidFill>
                  <a:srgbClr val="31849B"/>
                </a:solidFill>
                <a:latin typeface="Source Sans Pro"/>
                <a:ea typeface="Source Sans Pro"/>
              </a:rPr>
              <a:t>guarantee</a:t>
            </a:r>
            <a:endParaRPr lang="fr-FR" sz="1400" b="1" dirty="0">
              <a:solidFill>
                <a:srgbClr val="31849B"/>
              </a:solidFill>
              <a:latin typeface="Source Sans Pro"/>
              <a:ea typeface="Source Sans Pro"/>
            </a:endParaRPr>
          </a:p>
          <a:p>
            <a:pPr marL="1085636" lvl="3" indent="-171450" fontAlgn="base"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31849B"/>
                </a:solidFill>
                <a:latin typeface="Source Sans Pro"/>
                <a:ea typeface="Source Sans Pro"/>
              </a:rPr>
              <a:t>In case of a </a:t>
            </a:r>
            <a:r>
              <a:rPr lang="fr-FR" sz="1200" dirty="0" err="1">
                <a:solidFill>
                  <a:srgbClr val="31849B"/>
                </a:solidFill>
                <a:latin typeface="Source Sans Pro"/>
                <a:ea typeface="Source Sans Pro"/>
              </a:rPr>
              <a:t>scheduled</a:t>
            </a:r>
            <a:r>
              <a:rPr lang="fr-FR" sz="1200" dirty="0">
                <a:solidFill>
                  <a:srgbClr val="31849B"/>
                </a:solidFill>
                <a:latin typeface="Source Sans Pro"/>
                <a:ea typeface="Source Sans Pro"/>
              </a:rPr>
              <a:t> hospitalisation</a:t>
            </a:r>
            <a:endParaRPr lang="en-US" sz="1200" dirty="0">
              <a:solidFill>
                <a:srgbClr val="31849B"/>
              </a:solidFill>
              <a:latin typeface="Source Sans Pro"/>
              <a:ea typeface="Source Sans Pro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8483499-2C98-4573-B836-18BB4D7E511C}"/>
              </a:ext>
            </a:extLst>
          </p:cNvPr>
          <p:cNvSpPr/>
          <p:nvPr/>
        </p:nvSpPr>
        <p:spPr>
          <a:xfrm>
            <a:off x="4395358" y="4921121"/>
            <a:ext cx="24392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 fontAlgn="base"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</a:pPr>
            <a:r>
              <a:rPr lang="en-GB" sz="1400" b="1" dirty="0">
                <a:solidFill>
                  <a:srgbClr val="E34980"/>
                </a:solidFill>
                <a:latin typeface="Source Sans Pro"/>
                <a:ea typeface="Source Sans Pro"/>
              </a:rPr>
              <a:t>Send a document/request</a:t>
            </a:r>
          </a:p>
          <a:p>
            <a:pPr marL="171450" lvl="1" indent="-171450" fontAlgn="base"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E34980"/>
                </a:solidFill>
                <a:latin typeface="Source Sans Pro"/>
                <a:ea typeface="Source Sans Pro"/>
              </a:rPr>
              <a:t>Submit invoices to be directly paid to a medical provider (Direct Payment)</a:t>
            </a:r>
          </a:p>
          <a:p>
            <a:pPr marL="171450" lvl="1" indent="-171450" fontAlgn="base"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E34980"/>
                </a:solidFill>
                <a:latin typeface="Source Sans Pro"/>
                <a:ea typeface="Source Sans Pro"/>
              </a:rPr>
              <a:t>Send prior agreement requests</a:t>
            </a:r>
          </a:p>
        </p:txBody>
      </p:sp>
      <p:pic>
        <p:nvPicPr>
          <p:cNvPr id="125" name="Image 55">
            <a:extLst>
              <a:ext uri="{FF2B5EF4-FFF2-40B4-BE49-F238E27FC236}">
                <a16:creationId xmlns:a16="http://schemas.microsoft.com/office/drawing/2014/main" id="{5F603E06-ADA1-48E3-A442-257D470D1039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282" y="4914158"/>
            <a:ext cx="504000" cy="504000"/>
          </a:xfrm>
          <a:prstGeom prst="rect">
            <a:avLst/>
          </a:prstGeom>
        </p:spPr>
      </p:pic>
      <p:sp>
        <p:nvSpPr>
          <p:cNvPr id="127" name="Espace réservé du contenu 6">
            <a:extLst>
              <a:ext uri="{FF2B5EF4-FFF2-40B4-BE49-F238E27FC236}">
                <a16:creationId xmlns:a16="http://schemas.microsoft.com/office/drawing/2014/main" id="{B4A642DE-5866-4C25-9EFA-763126FADCCD}"/>
              </a:ext>
            </a:extLst>
          </p:cNvPr>
          <p:cNvSpPr txBox="1">
            <a:spLocks/>
          </p:cNvSpPr>
          <p:nvPr/>
        </p:nvSpPr>
        <p:spPr>
          <a:xfrm>
            <a:off x="443881" y="1103769"/>
            <a:ext cx="9026044" cy="401078"/>
          </a:xfrm>
          <a:prstGeom prst="rect">
            <a:avLst/>
          </a:prstGeom>
        </p:spPr>
        <p:txBody>
          <a:bodyPr/>
          <a:lstStyle>
            <a:lvl1pPr marL="0" indent="0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2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1pPr>
            <a:lvl2pPr marL="1022229" indent="-427186" algn="l" defTabSz="1190084" rtl="0" eaLnBrk="1" latinLnBrk="0" hangingPunct="1">
              <a:spcBef>
                <a:spcPct val="20000"/>
              </a:spcBef>
              <a:buClr>
                <a:srgbClr val="00338E"/>
              </a:buClr>
              <a:buSzPct val="160000"/>
              <a:buFont typeface="Segoe UI Light" panose="020B0502040204020203" pitchFamily="34" charset="0"/>
              <a:buChar char="›"/>
              <a:defRPr sz="2342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2pPr>
            <a:lvl3pPr marL="1546074" indent="-355989" algn="l" defTabSz="1190084" rtl="0" eaLnBrk="1" latinLnBrk="0" hangingPunct="1">
              <a:spcBef>
                <a:spcPct val="20000"/>
              </a:spcBef>
              <a:buClr>
                <a:srgbClr val="00338E"/>
              </a:buClr>
              <a:buSzPct val="100000"/>
              <a:buFont typeface="Arial" panose="020B0604020202020204" pitchFamily="34" charset="0"/>
              <a:buChar char="•"/>
              <a:defRPr sz="2083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3pPr>
            <a:lvl4pPr marL="2141115" indent="-355989" algn="l" defTabSz="1190084" rtl="0" eaLnBrk="1" latinLnBrk="0" hangingPunct="1">
              <a:spcBef>
                <a:spcPct val="20000"/>
              </a:spcBef>
              <a:buClr>
                <a:srgbClr val="002060"/>
              </a:buClr>
              <a:buSzPct val="80000"/>
              <a:buFont typeface="Source Sans Pro Light" pitchFamily="34" charset="0"/>
              <a:buChar char="−"/>
              <a:defRPr sz="1823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4pPr>
            <a:lvl5pPr marL="2677690" indent="-297521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23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5pPr>
            <a:lvl6pPr marL="3272732" indent="-297521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7773" indent="-297521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62816" indent="-297521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57858" indent="-297521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chemeClr val="accent2"/>
                </a:solidFill>
                <a:latin typeface="Source Sans Pro" panose="020B0503030403020204" pitchFamily="34" charset="0"/>
              </a:rPr>
              <a:t>User friendly digital tools with access to all essential features  </a:t>
            </a:r>
          </a:p>
        </p:txBody>
      </p:sp>
    </p:spTree>
    <p:extLst>
      <p:ext uri="{BB962C8B-B14F-4D97-AF65-F5344CB8AC3E}">
        <p14:creationId xmlns:p14="http://schemas.microsoft.com/office/powerpoint/2010/main" val="1380535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B095A64C-55EA-411C-D293-165FA8D908C3}"/>
              </a:ext>
            </a:extLst>
          </p:cNvPr>
          <p:cNvSpPr txBox="1">
            <a:spLocks/>
          </p:cNvSpPr>
          <p:nvPr/>
        </p:nvSpPr>
        <p:spPr>
          <a:xfrm>
            <a:off x="7373697" y="610104"/>
            <a:ext cx="3318116" cy="484246"/>
          </a:xfrm>
          <a:prstGeom prst="rect">
            <a:avLst/>
          </a:prstGeom>
        </p:spPr>
        <p:txBody>
          <a:bodyPr vert="horz" lIns="95629" tIns="47814" rIns="95629" bIns="47814" rtlCol="0">
            <a:normAutofit fontScale="77500" lnSpcReduction="20000"/>
          </a:bodyPr>
          <a:lstStyle>
            <a:lvl1pPr marL="0" indent="0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89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1pPr>
            <a:lvl2pPr marL="820537" indent="-342900" algn="l" defTabSz="955274" rtl="0" eaLnBrk="1" latinLnBrk="0" hangingPunct="1">
              <a:spcBef>
                <a:spcPct val="20000"/>
              </a:spcBef>
              <a:buClr>
                <a:srgbClr val="00338E"/>
              </a:buClr>
              <a:buSzPct val="160000"/>
              <a:buFont typeface="Segoe UI Light" panose="020B0502040204020203" pitchFamily="34" charset="0"/>
              <a:buChar char="›"/>
              <a:defRPr sz="1880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2pPr>
            <a:lvl3pPr marL="1241024" indent="-285750" algn="l" defTabSz="955274" rtl="0" eaLnBrk="1" latinLnBrk="0" hangingPunct="1">
              <a:spcBef>
                <a:spcPct val="20000"/>
              </a:spcBef>
              <a:buClr>
                <a:srgbClr val="00338E"/>
              </a:buClr>
              <a:buSzPct val="100000"/>
              <a:buFont typeface="Arial" panose="020B0604020202020204" pitchFamily="34" charset="0"/>
              <a:buChar char="•"/>
              <a:defRPr sz="1672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3pPr>
            <a:lvl4pPr marL="1718661" indent="-285750" algn="l" defTabSz="955274" rtl="0" eaLnBrk="1" latinLnBrk="0" hangingPunct="1">
              <a:spcBef>
                <a:spcPct val="20000"/>
              </a:spcBef>
              <a:buClr>
                <a:srgbClr val="002060"/>
              </a:buClr>
              <a:buSzPct val="80000"/>
              <a:buFont typeface="Source Sans Pro Light" pitchFamily="34" charset="0"/>
              <a:buChar char="−"/>
              <a:defRPr sz="1463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4pPr>
            <a:lvl5pPr marL="2149366" indent="-238818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63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5pPr>
            <a:lvl6pPr marL="2627003" indent="-238818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04639" indent="-238818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82276" indent="-238818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59913" indent="-238818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800" b="1" dirty="0">
                <a:solidFill>
                  <a:schemeClr val="bg1"/>
                </a:solidFill>
                <a:latin typeface="Source Sans Pro" panose="020B0503030403020204" pitchFamily="34" charset="0"/>
                <a:ea typeface="ＭＳ Ｐゴシック" pitchFamily="-105" charset="-128"/>
                <a:cs typeface="ＭＳ Ｐゴシック"/>
              </a:rPr>
              <a:t>Dedicated website: </a:t>
            </a:r>
          </a:p>
          <a:p>
            <a:pPr algn="ctr"/>
            <a:r>
              <a:rPr lang="en-GB" sz="1800" b="1" dirty="0">
                <a:solidFill>
                  <a:schemeClr val="bg1"/>
                </a:solidFill>
                <a:latin typeface="Source Sans Pro" panose="020B0503030403020204" pitchFamily="34" charset="0"/>
                <a:ea typeface="ＭＳ Ｐゴシック" pitchFamily="-105" charset="-128"/>
                <a:cs typeface="ＭＳ Ｐゴシック"/>
              </a:rPr>
              <a:t>eml.henner.com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F6F616C-5403-D82D-A3D1-8E1772EC20B3}"/>
              </a:ext>
            </a:extLst>
          </p:cNvPr>
          <p:cNvSpPr/>
          <p:nvPr/>
        </p:nvSpPr>
        <p:spPr>
          <a:xfrm>
            <a:off x="8442379" y="2296487"/>
            <a:ext cx="15130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 algn="ctr"/>
            <a:r>
              <a:rPr lang="en-US" sz="1400" b="1" dirty="0">
                <a:solidFill>
                  <a:schemeClr val="bg1"/>
                </a:solidFill>
                <a:latin typeface="Source Sans Pro" panose="020B0503030403020204" pitchFamily="34" charset="0"/>
              </a:rPr>
              <a:t>Request a reimbursement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1E9A356-88EB-9D26-D428-28D0C6709BB6}"/>
              </a:ext>
            </a:extLst>
          </p:cNvPr>
          <p:cNvSpPr/>
          <p:nvPr/>
        </p:nvSpPr>
        <p:spPr>
          <a:xfrm>
            <a:off x="8425717" y="5466419"/>
            <a:ext cx="1642055" cy="1117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 algn="ctr"/>
            <a:r>
              <a:rPr lang="en-US" sz="1400" b="1" dirty="0">
                <a:solidFill>
                  <a:schemeClr val="bg1"/>
                </a:solidFill>
                <a:latin typeface="Source Sans Pro" panose="020B0503030403020204" pitchFamily="34" charset="0"/>
              </a:rPr>
              <a:t>Search a medical provider </a:t>
            </a:r>
          </a:p>
          <a:p>
            <a:pPr marL="0" lvl="3" algn="ctr"/>
            <a:r>
              <a:rPr lang="en-US" sz="1200" b="1" dirty="0">
                <a:solidFill>
                  <a:schemeClr val="bg1"/>
                </a:solidFill>
                <a:latin typeface="Source Sans Pro" panose="020B0503030403020204" pitchFamily="34" charset="0"/>
              </a:rPr>
              <a:t>in the Henner network</a:t>
            </a:r>
          </a:p>
          <a:p>
            <a:pPr marL="0" lvl="3" algn="ctr"/>
            <a:endParaRPr lang="en-US" sz="1400" b="1" dirty="0">
              <a:solidFill>
                <a:schemeClr val="bg1"/>
              </a:solidFill>
              <a:latin typeface="Source Sans Pro" panose="020B0503030403020204" pitchFamily="34" charset="0"/>
            </a:endParaRPr>
          </a:p>
        </p:txBody>
      </p:sp>
      <p:sp>
        <p:nvSpPr>
          <p:cNvPr id="74" name="ZoneTexte 102">
            <a:extLst>
              <a:ext uri="{FF2B5EF4-FFF2-40B4-BE49-F238E27FC236}">
                <a16:creationId xmlns:a16="http://schemas.microsoft.com/office/drawing/2014/main" id="{8D3C312C-FE3B-16E4-51C5-A49EED60C731}"/>
              </a:ext>
            </a:extLst>
          </p:cNvPr>
          <p:cNvSpPr txBox="1"/>
          <p:nvPr/>
        </p:nvSpPr>
        <p:spPr>
          <a:xfrm>
            <a:off x="7088526" y="490671"/>
            <a:ext cx="3603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GB" sz="1400" b="1" dirty="0">
                <a:solidFill>
                  <a:schemeClr val="bg1"/>
                </a:solidFill>
                <a:latin typeface="Source Sans Pro" panose="020B0503030403020204" pitchFamily="34" charset="0"/>
              </a:rPr>
              <a:t>You can also send your request by post</a:t>
            </a:r>
            <a:endParaRPr lang="en-GB" sz="1400" b="1" i="0" u="none" baseline="0" dirty="0">
              <a:solidFill>
                <a:schemeClr val="bg1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75" name="Image 103">
            <a:extLst>
              <a:ext uri="{FF2B5EF4-FFF2-40B4-BE49-F238E27FC236}">
                <a16:creationId xmlns:a16="http://schemas.microsoft.com/office/drawing/2014/main" id="{4CF6E6AE-070B-965C-65CF-F2521906E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320" y="365599"/>
            <a:ext cx="170807" cy="484246"/>
          </a:xfrm>
          <a:prstGeom prst="rect">
            <a:avLst/>
          </a:prstGeom>
        </p:spPr>
      </p:pic>
      <p:pic>
        <p:nvPicPr>
          <p:cNvPr id="2" name="Image 103">
            <a:extLst>
              <a:ext uri="{FF2B5EF4-FFF2-40B4-BE49-F238E27FC236}">
                <a16:creationId xmlns:a16="http://schemas.microsoft.com/office/drawing/2014/main" id="{ABD3357A-CBFE-A1DF-A76E-9B3A8A6AB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320" y="433552"/>
            <a:ext cx="170807" cy="484246"/>
          </a:xfrm>
          <a:prstGeom prst="rect">
            <a:avLst/>
          </a:prstGeom>
        </p:spPr>
      </p:pic>
      <p:sp>
        <p:nvSpPr>
          <p:cNvPr id="8" name="Arrondir un rectangle avec un coin du même côté 24">
            <a:extLst>
              <a:ext uri="{FF2B5EF4-FFF2-40B4-BE49-F238E27FC236}">
                <a16:creationId xmlns:a16="http://schemas.microsoft.com/office/drawing/2014/main" id="{94D13A90-671B-8C6C-2A18-B1A44677ED27}"/>
              </a:ext>
            </a:extLst>
          </p:cNvPr>
          <p:cNvSpPr/>
          <p:nvPr/>
        </p:nvSpPr>
        <p:spPr>
          <a:xfrm rot="16200000">
            <a:off x="8337068" y="-1199170"/>
            <a:ext cx="773435" cy="3809760"/>
          </a:xfrm>
          <a:prstGeom prst="round2SameRect">
            <a:avLst/>
          </a:prstGeom>
          <a:noFill/>
          <a:ln>
            <a:solidFill>
              <a:srgbClr val="FC5C7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4AF2586F-14A9-747C-61CD-06EC7E530A5A}"/>
              </a:ext>
            </a:extLst>
          </p:cNvPr>
          <p:cNvSpPr txBox="1">
            <a:spLocks/>
          </p:cNvSpPr>
          <p:nvPr/>
        </p:nvSpPr>
        <p:spPr>
          <a:xfrm>
            <a:off x="7373697" y="472464"/>
            <a:ext cx="3318116" cy="484246"/>
          </a:xfrm>
          <a:prstGeom prst="rect">
            <a:avLst/>
          </a:prstGeom>
        </p:spPr>
        <p:txBody>
          <a:bodyPr vert="horz" lIns="95629" tIns="47814" rIns="95629" bIns="47814" rtlCol="0">
            <a:normAutofit fontScale="85000" lnSpcReduction="20000"/>
          </a:bodyPr>
          <a:lstStyle>
            <a:lvl1pPr marL="0" indent="0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89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1pPr>
            <a:lvl2pPr marL="820537" indent="-342900" algn="l" defTabSz="955274" rtl="0" eaLnBrk="1" latinLnBrk="0" hangingPunct="1">
              <a:spcBef>
                <a:spcPct val="20000"/>
              </a:spcBef>
              <a:buClr>
                <a:srgbClr val="00338E"/>
              </a:buClr>
              <a:buSzPct val="160000"/>
              <a:buFont typeface="Segoe UI Light" panose="020B0502040204020203" pitchFamily="34" charset="0"/>
              <a:buChar char="›"/>
              <a:defRPr sz="1880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2pPr>
            <a:lvl3pPr marL="1241024" indent="-285750" algn="l" defTabSz="955274" rtl="0" eaLnBrk="1" latinLnBrk="0" hangingPunct="1">
              <a:spcBef>
                <a:spcPct val="20000"/>
              </a:spcBef>
              <a:buClr>
                <a:srgbClr val="00338E"/>
              </a:buClr>
              <a:buSzPct val="100000"/>
              <a:buFont typeface="Arial" panose="020B0604020202020204" pitchFamily="34" charset="0"/>
              <a:buChar char="•"/>
              <a:defRPr sz="1672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3pPr>
            <a:lvl4pPr marL="1718661" indent="-285750" algn="l" defTabSz="955274" rtl="0" eaLnBrk="1" latinLnBrk="0" hangingPunct="1">
              <a:spcBef>
                <a:spcPct val="20000"/>
              </a:spcBef>
              <a:buClr>
                <a:srgbClr val="002060"/>
              </a:buClr>
              <a:buSzPct val="80000"/>
              <a:buFont typeface="Source Sans Pro Light" pitchFamily="34" charset="0"/>
              <a:buChar char="−"/>
              <a:defRPr sz="1463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4pPr>
            <a:lvl5pPr marL="2149366" indent="-238818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63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5pPr>
            <a:lvl6pPr marL="2627003" indent="-238818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04639" indent="-238818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82276" indent="-238818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59913" indent="-238818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800" b="1" dirty="0">
                <a:solidFill>
                  <a:srgbClr val="FC5C77"/>
                </a:solidFill>
                <a:latin typeface="Source Sans Pro" panose="020B0503030403020204" pitchFamily="34" charset="0"/>
                <a:ea typeface="ＭＳ Ｐゴシック" pitchFamily="-105" charset="-128"/>
                <a:cs typeface="ＭＳ Ｐゴシック"/>
              </a:rPr>
              <a:t>Please verify your bank details and email address</a:t>
            </a:r>
          </a:p>
        </p:txBody>
      </p:sp>
      <p:pic>
        <p:nvPicPr>
          <p:cNvPr id="10" name="Image 25">
            <a:extLst>
              <a:ext uri="{FF2B5EF4-FFF2-40B4-BE49-F238E27FC236}">
                <a16:creationId xmlns:a16="http://schemas.microsoft.com/office/drawing/2014/main" id="{9A4E5C09-8964-B0F6-3CBD-DCE58742DB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618" y="432827"/>
            <a:ext cx="219079" cy="581626"/>
          </a:xfrm>
          <a:prstGeom prst="rect">
            <a:avLst/>
          </a:prstGeom>
        </p:spPr>
      </p:pic>
      <p:pic>
        <p:nvPicPr>
          <p:cNvPr id="12" name="Image 7">
            <a:extLst>
              <a:ext uri="{FF2B5EF4-FFF2-40B4-BE49-F238E27FC236}">
                <a16:creationId xmlns:a16="http://schemas.microsoft.com/office/drawing/2014/main" id="{0BCEFB8F-381E-EC9C-2036-7842C51B13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56" y="2028850"/>
            <a:ext cx="9723851" cy="4920721"/>
          </a:xfrm>
          <a:prstGeom prst="rect">
            <a:avLst/>
          </a:prstGeom>
        </p:spPr>
      </p:pic>
      <p:sp>
        <p:nvSpPr>
          <p:cNvPr id="16" name="Espace réservé du texte 1">
            <a:extLst>
              <a:ext uri="{FF2B5EF4-FFF2-40B4-BE49-F238E27FC236}">
                <a16:creationId xmlns:a16="http://schemas.microsoft.com/office/drawing/2014/main" id="{8ACA199C-F8E8-4EDF-AB29-CDD746103981}"/>
              </a:ext>
            </a:extLst>
          </p:cNvPr>
          <p:cNvSpPr txBox="1">
            <a:spLocks/>
          </p:cNvSpPr>
          <p:nvPr/>
        </p:nvSpPr>
        <p:spPr>
          <a:xfrm>
            <a:off x="1162687" y="286842"/>
            <a:ext cx="9164070" cy="565414"/>
          </a:xfrm>
          <a:prstGeom prst="rect">
            <a:avLst/>
          </a:prstGeom>
        </p:spPr>
        <p:txBody>
          <a:bodyPr lIns="180000" anchor="ctr"/>
          <a:lstStyle>
            <a:lvl1pPr marL="0" indent="0" algn="l" defTabSz="503556" rtl="0" eaLnBrk="1" latinLnBrk="0" hangingPunct="1">
              <a:spcBef>
                <a:spcPct val="20000"/>
              </a:spcBef>
              <a:buFont typeface="Arial"/>
              <a:buNone/>
              <a:defRPr lang="fr-FR" sz="2100" kern="1200" dirty="0">
                <a:solidFill>
                  <a:srgbClr val="00338E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1pPr>
            <a:lvl2pPr marL="818278" indent="-314721" algn="l" defTabSz="503556" rtl="0" eaLnBrk="1" latinLnBrk="0" hangingPunct="1">
              <a:spcBef>
                <a:spcPct val="20000"/>
              </a:spcBef>
              <a:buFont typeface="Arial"/>
              <a:buChar char="–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91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2447" indent="-251780" algn="l" defTabSz="503556" rtl="0" eaLnBrk="1" latinLnBrk="0" hangingPunct="1">
              <a:spcBef>
                <a:spcPct val="20000"/>
              </a:spcBef>
              <a:buFont typeface="Arial"/>
              <a:buChar char="–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6001" indent="-251780" algn="l" defTabSz="503556" rtl="0" eaLnBrk="1" latinLnBrk="0" hangingPunct="1">
              <a:spcBef>
                <a:spcPct val="20000"/>
              </a:spcBef>
              <a:buFont typeface="Arial"/>
              <a:buChar char="»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956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3112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667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0229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Your online account</a:t>
            </a:r>
          </a:p>
        </p:txBody>
      </p:sp>
      <p:sp>
        <p:nvSpPr>
          <p:cNvPr id="17" name="Espace réservé du contenu 6">
            <a:extLst>
              <a:ext uri="{FF2B5EF4-FFF2-40B4-BE49-F238E27FC236}">
                <a16:creationId xmlns:a16="http://schemas.microsoft.com/office/drawing/2014/main" id="{DB600450-7007-4814-A687-7C9D2D19C6C9}"/>
              </a:ext>
            </a:extLst>
          </p:cNvPr>
          <p:cNvSpPr txBox="1">
            <a:spLocks/>
          </p:cNvSpPr>
          <p:nvPr/>
        </p:nvSpPr>
        <p:spPr>
          <a:xfrm>
            <a:off x="443880" y="1103769"/>
            <a:ext cx="9813695" cy="401078"/>
          </a:xfrm>
          <a:prstGeom prst="rect">
            <a:avLst/>
          </a:prstGeom>
        </p:spPr>
        <p:txBody>
          <a:bodyPr/>
          <a:lstStyle>
            <a:lvl1pPr marL="0" indent="0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2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1pPr>
            <a:lvl2pPr marL="1022229" indent="-427186" algn="l" defTabSz="1190084" rtl="0" eaLnBrk="1" latinLnBrk="0" hangingPunct="1">
              <a:spcBef>
                <a:spcPct val="20000"/>
              </a:spcBef>
              <a:buClr>
                <a:srgbClr val="00338E"/>
              </a:buClr>
              <a:buSzPct val="160000"/>
              <a:buFont typeface="Segoe UI Light" panose="020B0502040204020203" pitchFamily="34" charset="0"/>
              <a:buChar char="›"/>
              <a:defRPr sz="2342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2pPr>
            <a:lvl3pPr marL="1546074" indent="-355989" algn="l" defTabSz="1190084" rtl="0" eaLnBrk="1" latinLnBrk="0" hangingPunct="1">
              <a:spcBef>
                <a:spcPct val="20000"/>
              </a:spcBef>
              <a:buClr>
                <a:srgbClr val="00338E"/>
              </a:buClr>
              <a:buSzPct val="100000"/>
              <a:buFont typeface="Arial" panose="020B0604020202020204" pitchFamily="34" charset="0"/>
              <a:buChar char="•"/>
              <a:defRPr sz="2083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3pPr>
            <a:lvl4pPr marL="2141115" indent="-355989" algn="l" defTabSz="1190084" rtl="0" eaLnBrk="1" latinLnBrk="0" hangingPunct="1">
              <a:spcBef>
                <a:spcPct val="20000"/>
              </a:spcBef>
              <a:buClr>
                <a:srgbClr val="002060"/>
              </a:buClr>
              <a:buSzPct val="80000"/>
              <a:buFont typeface="Source Sans Pro Light" pitchFamily="34" charset="0"/>
              <a:buChar char="−"/>
              <a:defRPr sz="1823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4pPr>
            <a:lvl5pPr marL="2677690" indent="-297521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23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5pPr>
            <a:lvl6pPr marL="3272732" indent="-297521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7773" indent="-297521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62816" indent="-297521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57858" indent="-297521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marR="213995"/>
            <a:r>
              <a:rPr lang="en-US" sz="2400" dirty="0">
                <a:solidFill>
                  <a:schemeClr val="accent2"/>
                </a:solidFill>
                <a:latin typeface="Source Sans Pro" panose="020B0503030403020204" pitchFamily="34" charset="0"/>
              </a:rPr>
              <a:t>One single page to find all your personal information, your membership guide and change your contact and bank details</a:t>
            </a:r>
          </a:p>
        </p:txBody>
      </p:sp>
    </p:spTree>
    <p:extLst>
      <p:ext uri="{BB962C8B-B14F-4D97-AF65-F5344CB8AC3E}">
        <p14:creationId xmlns:p14="http://schemas.microsoft.com/office/powerpoint/2010/main" val="2381755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B095A64C-55EA-411C-D293-165FA8D908C3}"/>
              </a:ext>
            </a:extLst>
          </p:cNvPr>
          <p:cNvSpPr txBox="1">
            <a:spLocks/>
          </p:cNvSpPr>
          <p:nvPr/>
        </p:nvSpPr>
        <p:spPr>
          <a:xfrm>
            <a:off x="7373697" y="610104"/>
            <a:ext cx="3318116" cy="484246"/>
          </a:xfrm>
          <a:prstGeom prst="rect">
            <a:avLst/>
          </a:prstGeom>
        </p:spPr>
        <p:txBody>
          <a:bodyPr vert="horz" lIns="95629" tIns="47814" rIns="95629" bIns="47814" rtlCol="0">
            <a:normAutofit fontScale="77500" lnSpcReduction="20000"/>
          </a:bodyPr>
          <a:lstStyle>
            <a:lvl1pPr marL="0" indent="0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89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1pPr>
            <a:lvl2pPr marL="820537" indent="-342900" algn="l" defTabSz="955274" rtl="0" eaLnBrk="1" latinLnBrk="0" hangingPunct="1">
              <a:spcBef>
                <a:spcPct val="20000"/>
              </a:spcBef>
              <a:buClr>
                <a:srgbClr val="00338E"/>
              </a:buClr>
              <a:buSzPct val="160000"/>
              <a:buFont typeface="Segoe UI Light" panose="020B0502040204020203" pitchFamily="34" charset="0"/>
              <a:buChar char="›"/>
              <a:defRPr sz="1880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2pPr>
            <a:lvl3pPr marL="1241024" indent="-285750" algn="l" defTabSz="955274" rtl="0" eaLnBrk="1" latinLnBrk="0" hangingPunct="1">
              <a:spcBef>
                <a:spcPct val="20000"/>
              </a:spcBef>
              <a:buClr>
                <a:srgbClr val="00338E"/>
              </a:buClr>
              <a:buSzPct val="100000"/>
              <a:buFont typeface="Arial" panose="020B0604020202020204" pitchFamily="34" charset="0"/>
              <a:buChar char="•"/>
              <a:defRPr sz="1672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3pPr>
            <a:lvl4pPr marL="1718661" indent="-285750" algn="l" defTabSz="955274" rtl="0" eaLnBrk="1" latinLnBrk="0" hangingPunct="1">
              <a:spcBef>
                <a:spcPct val="20000"/>
              </a:spcBef>
              <a:buClr>
                <a:srgbClr val="002060"/>
              </a:buClr>
              <a:buSzPct val="80000"/>
              <a:buFont typeface="Source Sans Pro Light" pitchFamily="34" charset="0"/>
              <a:buChar char="−"/>
              <a:defRPr sz="1463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4pPr>
            <a:lvl5pPr marL="2149366" indent="-238818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63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5pPr>
            <a:lvl6pPr marL="2627003" indent="-238818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04639" indent="-238818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82276" indent="-238818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59913" indent="-238818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800" b="1" dirty="0">
                <a:solidFill>
                  <a:schemeClr val="bg1"/>
                </a:solidFill>
                <a:latin typeface="Source Sans Pro" panose="020B0503030403020204" pitchFamily="34" charset="0"/>
                <a:ea typeface="ＭＳ Ｐゴシック" pitchFamily="-105" charset="-128"/>
                <a:cs typeface="ＭＳ Ｐゴシック"/>
              </a:rPr>
              <a:t>Dedicated website: </a:t>
            </a:r>
          </a:p>
          <a:p>
            <a:pPr algn="ctr"/>
            <a:r>
              <a:rPr lang="en-GB" sz="1800" b="1" dirty="0">
                <a:solidFill>
                  <a:schemeClr val="bg1"/>
                </a:solidFill>
                <a:latin typeface="Source Sans Pro" panose="020B0503030403020204" pitchFamily="34" charset="0"/>
                <a:ea typeface="ＭＳ Ｐゴシック" pitchFamily="-105" charset="-128"/>
                <a:cs typeface="ＭＳ Ｐゴシック"/>
              </a:rPr>
              <a:t>eml.henner.com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F6F616C-5403-D82D-A3D1-8E1772EC20B3}"/>
              </a:ext>
            </a:extLst>
          </p:cNvPr>
          <p:cNvSpPr/>
          <p:nvPr/>
        </p:nvSpPr>
        <p:spPr>
          <a:xfrm>
            <a:off x="8442379" y="2296487"/>
            <a:ext cx="15130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 algn="ctr"/>
            <a:r>
              <a:rPr lang="en-US" sz="1400" b="1" dirty="0">
                <a:solidFill>
                  <a:schemeClr val="bg1"/>
                </a:solidFill>
                <a:latin typeface="Source Sans Pro" panose="020B0503030403020204" pitchFamily="34" charset="0"/>
              </a:rPr>
              <a:t>Request a reimbursement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1E9A356-88EB-9D26-D428-28D0C6709BB6}"/>
              </a:ext>
            </a:extLst>
          </p:cNvPr>
          <p:cNvSpPr/>
          <p:nvPr/>
        </p:nvSpPr>
        <p:spPr>
          <a:xfrm>
            <a:off x="8425717" y="5466419"/>
            <a:ext cx="1642055" cy="1117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 algn="ctr"/>
            <a:r>
              <a:rPr lang="en-US" sz="1400" b="1" dirty="0">
                <a:solidFill>
                  <a:schemeClr val="bg1"/>
                </a:solidFill>
                <a:latin typeface="Source Sans Pro" panose="020B0503030403020204" pitchFamily="34" charset="0"/>
              </a:rPr>
              <a:t>Search a medical provider </a:t>
            </a:r>
          </a:p>
          <a:p>
            <a:pPr marL="0" lvl="3" algn="ctr"/>
            <a:r>
              <a:rPr lang="en-US" sz="1200" b="1" dirty="0">
                <a:solidFill>
                  <a:schemeClr val="bg1"/>
                </a:solidFill>
                <a:latin typeface="Source Sans Pro" panose="020B0503030403020204" pitchFamily="34" charset="0"/>
              </a:rPr>
              <a:t>in the Henner network</a:t>
            </a:r>
          </a:p>
          <a:p>
            <a:pPr marL="0" lvl="3" algn="ctr"/>
            <a:endParaRPr lang="en-US" sz="1400" b="1" dirty="0">
              <a:solidFill>
                <a:schemeClr val="bg1"/>
              </a:solidFill>
              <a:latin typeface="Source Sans Pro" panose="020B0503030403020204" pitchFamily="34" charset="0"/>
            </a:endParaRPr>
          </a:p>
        </p:txBody>
      </p:sp>
      <p:sp>
        <p:nvSpPr>
          <p:cNvPr id="74" name="ZoneTexte 102">
            <a:extLst>
              <a:ext uri="{FF2B5EF4-FFF2-40B4-BE49-F238E27FC236}">
                <a16:creationId xmlns:a16="http://schemas.microsoft.com/office/drawing/2014/main" id="{8D3C312C-FE3B-16E4-51C5-A49EED60C731}"/>
              </a:ext>
            </a:extLst>
          </p:cNvPr>
          <p:cNvSpPr txBox="1"/>
          <p:nvPr/>
        </p:nvSpPr>
        <p:spPr>
          <a:xfrm>
            <a:off x="7088526" y="490671"/>
            <a:ext cx="3603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GB" sz="1400" b="1" dirty="0">
                <a:solidFill>
                  <a:schemeClr val="bg1"/>
                </a:solidFill>
                <a:latin typeface="Source Sans Pro" panose="020B0503030403020204" pitchFamily="34" charset="0"/>
              </a:rPr>
              <a:t>You can also send your request by post</a:t>
            </a:r>
            <a:endParaRPr lang="en-GB" sz="1400" b="1" i="0" u="none" baseline="0" dirty="0">
              <a:solidFill>
                <a:schemeClr val="bg1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779DA0-D7A6-13BD-DDB6-E3ECA72762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94"/>
          <a:stretch/>
        </p:blipFill>
        <p:spPr>
          <a:xfrm>
            <a:off x="169201" y="2030400"/>
            <a:ext cx="9618566" cy="4919171"/>
          </a:xfrm>
          <a:prstGeom prst="rect">
            <a:avLst/>
          </a:prstGeom>
        </p:spPr>
      </p:pic>
      <p:sp>
        <p:nvSpPr>
          <p:cNvPr id="11" name="Espace réservé du texte 1">
            <a:extLst>
              <a:ext uri="{FF2B5EF4-FFF2-40B4-BE49-F238E27FC236}">
                <a16:creationId xmlns:a16="http://schemas.microsoft.com/office/drawing/2014/main" id="{60750A9B-AC53-4E02-85B7-C4EE325D0076}"/>
              </a:ext>
            </a:extLst>
          </p:cNvPr>
          <p:cNvSpPr txBox="1">
            <a:spLocks/>
          </p:cNvSpPr>
          <p:nvPr/>
        </p:nvSpPr>
        <p:spPr>
          <a:xfrm>
            <a:off x="1162687" y="286842"/>
            <a:ext cx="9164070" cy="565414"/>
          </a:xfrm>
          <a:prstGeom prst="rect">
            <a:avLst/>
          </a:prstGeom>
        </p:spPr>
        <p:txBody>
          <a:bodyPr lIns="180000" anchor="ctr"/>
          <a:lstStyle>
            <a:lvl1pPr marL="0" indent="0" algn="l" defTabSz="503556" rtl="0" eaLnBrk="1" latinLnBrk="0" hangingPunct="1">
              <a:spcBef>
                <a:spcPct val="20000"/>
              </a:spcBef>
              <a:buFont typeface="Arial"/>
              <a:buNone/>
              <a:defRPr lang="fr-FR" sz="2100" kern="1200" dirty="0">
                <a:solidFill>
                  <a:srgbClr val="00338E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1pPr>
            <a:lvl2pPr marL="818278" indent="-314721" algn="l" defTabSz="503556" rtl="0" eaLnBrk="1" latinLnBrk="0" hangingPunct="1">
              <a:spcBef>
                <a:spcPct val="20000"/>
              </a:spcBef>
              <a:buFont typeface="Arial"/>
              <a:buChar char="–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91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2447" indent="-251780" algn="l" defTabSz="503556" rtl="0" eaLnBrk="1" latinLnBrk="0" hangingPunct="1">
              <a:spcBef>
                <a:spcPct val="20000"/>
              </a:spcBef>
              <a:buFont typeface="Arial"/>
              <a:buChar char="–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6001" indent="-251780" algn="l" defTabSz="503556" rtl="0" eaLnBrk="1" latinLnBrk="0" hangingPunct="1">
              <a:spcBef>
                <a:spcPct val="20000"/>
              </a:spcBef>
              <a:buFont typeface="Arial"/>
              <a:buChar char="»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956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3112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667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0229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Your online account</a:t>
            </a:r>
          </a:p>
        </p:txBody>
      </p:sp>
      <p:sp>
        <p:nvSpPr>
          <p:cNvPr id="12" name="Espace réservé du contenu 6">
            <a:extLst>
              <a:ext uri="{FF2B5EF4-FFF2-40B4-BE49-F238E27FC236}">
                <a16:creationId xmlns:a16="http://schemas.microsoft.com/office/drawing/2014/main" id="{14033892-60F3-4791-B8D4-ADA95C98DCAC}"/>
              </a:ext>
            </a:extLst>
          </p:cNvPr>
          <p:cNvSpPr txBox="1">
            <a:spLocks/>
          </p:cNvSpPr>
          <p:nvPr/>
        </p:nvSpPr>
        <p:spPr>
          <a:xfrm>
            <a:off x="443880" y="1103769"/>
            <a:ext cx="9813695" cy="401078"/>
          </a:xfrm>
          <a:prstGeom prst="rect">
            <a:avLst/>
          </a:prstGeom>
        </p:spPr>
        <p:txBody>
          <a:bodyPr/>
          <a:lstStyle>
            <a:lvl1pPr marL="0" indent="0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2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1pPr>
            <a:lvl2pPr marL="1022229" indent="-427186" algn="l" defTabSz="1190084" rtl="0" eaLnBrk="1" latinLnBrk="0" hangingPunct="1">
              <a:spcBef>
                <a:spcPct val="20000"/>
              </a:spcBef>
              <a:buClr>
                <a:srgbClr val="00338E"/>
              </a:buClr>
              <a:buSzPct val="160000"/>
              <a:buFont typeface="Segoe UI Light" panose="020B0502040204020203" pitchFamily="34" charset="0"/>
              <a:buChar char="›"/>
              <a:defRPr sz="2342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2pPr>
            <a:lvl3pPr marL="1546074" indent="-355989" algn="l" defTabSz="1190084" rtl="0" eaLnBrk="1" latinLnBrk="0" hangingPunct="1">
              <a:spcBef>
                <a:spcPct val="20000"/>
              </a:spcBef>
              <a:buClr>
                <a:srgbClr val="00338E"/>
              </a:buClr>
              <a:buSzPct val="100000"/>
              <a:buFont typeface="Arial" panose="020B0604020202020204" pitchFamily="34" charset="0"/>
              <a:buChar char="•"/>
              <a:defRPr sz="2083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3pPr>
            <a:lvl4pPr marL="2141115" indent="-355989" algn="l" defTabSz="1190084" rtl="0" eaLnBrk="1" latinLnBrk="0" hangingPunct="1">
              <a:spcBef>
                <a:spcPct val="20000"/>
              </a:spcBef>
              <a:buClr>
                <a:srgbClr val="002060"/>
              </a:buClr>
              <a:buSzPct val="80000"/>
              <a:buFont typeface="Source Sans Pro Light" pitchFamily="34" charset="0"/>
              <a:buChar char="−"/>
              <a:defRPr sz="1823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4pPr>
            <a:lvl5pPr marL="2677690" indent="-297521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23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5pPr>
            <a:lvl6pPr marL="3272732" indent="-297521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7773" indent="-297521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62816" indent="-297521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57858" indent="-297521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marR="213995"/>
            <a:r>
              <a:rPr lang="en-US" sz="2400" dirty="0">
                <a:solidFill>
                  <a:schemeClr val="accent2"/>
                </a:solidFill>
                <a:latin typeface="Source Sans Pro" panose="020B0503030403020204" pitchFamily="34" charset="0"/>
              </a:rPr>
              <a:t>Search for a medical provider in the </a:t>
            </a:r>
            <a:r>
              <a:rPr lang="en-US" sz="2400" dirty="0" err="1">
                <a:solidFill>
                  <a:schemeClr val="accent2"/>
                </a:solidFill>
                <a:latin typeface="Source Sans Pro" panose="020B0503030403020204" pitchFamily="34" charset="0"/>
              </a:rPr>
              <a:t>Henner</a:t>
            </a:r>
            <a:r>
              <a:rPr lang="en-US" sz="2400" dirty="0">
                <a:solidFill>
                  <a:schemeClr val="accent2"/>
                </a:solidFill>
                <a:latin typeface="Source Sans Pro" panose="020B0503030403020204" pitchFamily="34" charset="0"/>
              </a:rPr>
              <a:t> Network</a:t>
            </a:r>
          </a:p>
        </p:txBody>
      </p:sp>
    </p:spTree>
    <p:extLst>
      <p:ext uri="{BB962C8B-B14F-4D97-AF65-F5344CB8AC3E}">
        <p14:creationId xmlns:p14="http://schemas.microsoft.com/office/powerpoint/2010/main" val="1904539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B095A64C-55EA-411C-D293-165FA8D908C3}"/>
              </a:ext>
            </a:extLst>
          </p:cNvPr>
          <p:cNvSpPr txBox="1">
            <a:spLocks/>
          </p:cNvSpPr>
          <p:nvPr/>
        </p:nvSpPr>
        <p:spPr>
          <a:xfrm>
            <a:off x="7373697" y="610104"/>
            <a:ext cx="3318116" cy="484246"/>
          </a:xfrm>
          <a:prstGeom prst="rect">
            <a:avLst/>
          </a:prstGeom>
        </p:spPr>
        <p:txBody>
          <a:bodyPr vert="horz" lIns="95629" tIns="47814" rIns="95629" bIns="47814" rtlCol="0">
            <a:normAutofit fontScale="77500" lnSpcReduction="20000"/>
          </a:bodyPr>
          <a:lstStyle>
            <a:lvl1pPr marL="0" indent="0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89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1pPr>
            <a:lvl2pPr marL="820537" indent="-342900" algn="l" defTabSz="955274" rtl="0" eaLnBrk="1" latinLnBrk="0" hangingPunct="1">
              <a:spcBef>
                <a:spcPct val="20000"/>
              </a:spcBef>
              <a:buClr>
                <a:srgbClr val="00338E"/>
              </a:buClr>
              <a:buSzPct val="160000"/>
              <a:buFont typeface="Segoe UI Light" panose="020B0502040204020203" pitchFamily="34" charset="0"/>
              <a:buChar char="›"/>
              <a:defRPr sz="1880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2pPr>
            <a:lvl3pPr marL="1241024" indent="-285750" algn="l" defTabSz="955274" rtl="0" eaLnBrk="1" latinLnBrk="0" hangingPunct="1">
              <a:spcBef>
                <a:spcPct val="20000"/>
              </a:spcBef>
              <a:buClr>
                <a:srgbClr val="00338E"/>
              </a:buClr>
              <a:buSzPct val="100000"/>
              <a:buFont typeface="Arial" panose="020B0604020202020204" pitchFamily="34" charset="0"/>
              <a:buChar char="•"/>
              <a:defRPr sz="1672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3pPr>
            <a:lvl4pPr marL="1718661" indent="-285750" algn="l" defTabSz="955274" rtl="0" eaLnBrk="1" latinLnBrk="0" hangingPunct="1">
              <a:spcBef>
                <a:spcPct val="20000"/>
              </a:spcBef>
              <a:buClr>
                <a:srgbClr val="002060"/>
              </a:buClr>
              <a:buSzPct val="80000"/>
              <a:buFont typeface="Source Sans Pro Light" pitchFamily="34" charset="0"/>
              <a:buChar char="−"/>
              <a:defRPr sz="1463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4pPr>
            <a:lvl5pPr marL="2149366" indent="-238818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63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5pPr>
            <a:lvl6pPr marL="2627003" indent="-238818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04639" indent="-238818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82276" indent="-238818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59913" indent="-238818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800" b="1" dirty="0">
                <a:solidFill>
                  <a:schemeClr val="bg1"/>
                </a:solidFill>
                <a:latin typeface="Source Sans Pro" panose="020B0503030403020204" pitchFamily="34" charset="0"/>
                <a:ea typeface="ＭＳ Ｐゴシック" pitchFamily="-105" charset="-128"/>
                <a:cs typeface="ＭＳ Ｐゴシック"/>
              </a:rPr>
              <a:t>Dedicated website: </a:t>
            </a:r>
          </a:p>
          <a:p>
            <a:pPr algn="ctr"/>
            <a:r>
              <a:rPr lang="en-GB" sz="1800" b="1" dirty="0">
                <a:solidFill>
                  <a:schemeClr val="bg1"/>
                </a:solidFill>
                <a:latin typeface="Source Sans Pro" panose="020B0503030403020204" pitchFamily="34" charset="0"/>
                <a:ea typeface="ＭＳ Ｐゴシック" pitchFamily="-105" charset="-128"/>
                <a:cs typeface="ＭＳ Ｐゴシック"/>
              </a:rPr>
              <a:t>eml.henner.com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F6F616C-5403-D82D-A3D1-8E1772EC20B3}"/>
              </a:ext>
            </a:extLst>
          </p:cNvPr>
          <p:cNvSpPr/>
          <p:nvPr/>
        </p:nvSpPr>
        <p:spPr>
          <a:xfrm>
            <a:off x="8442379" y="2296487"/>
            <a:ext cx="15130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 algn="ctr"/>
            <a:r>
              <a:rPr lang="en-US" sz="1400" b="1" dirty="0">
                <a:solidFill>
                  <a:schemeClr val="bg1"/>
                </a:solidFill>
                <a:latin typeface="Source Sans Pro" panose="020B0503030403020204" pitchFamily="34" charset="0"/>
              </a:rPr>
              <a:t>Request a reimbursement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1E9A356-88EB-9D26-D428-28D0C6709BB6}"/>
              </a:ext>
            </a:extLst>
          </p:cNvPr>
          <p:cNvSpPr/>
          <p:nvPr/>
        </p:nvSpPr>
        <p:spPr>
          <a:xfrm>
            <a:off x="8425717" y="5466419"/>
            <a:ext cx="1642055" cy="1117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 algn="ctr"/>
            <a:r>
              <a:rPr lang="en-US" sz="1400" b="1" dirty="0">
                <a:solidFill>
                  <a:schemeClr val="bg1"/>
                </a:solidFill>
                <a:latin typeface="Source Sans Pro" panose="020B0503030403020204" pitchFamily="34" charset="0"/>
              </a:rPr>
              <a:t>Search a medical provider </a:t>
            </a:r>
          </a:p>
          <a:p>
            <a:pPr marL="0" lvl="3" algn="ctr"/>
            <a:r>
              <a:rPr lang="en-US" sz="1200" b="1" dirty="0">
                <a:solidFill>
                  <a:schemeClr val="bg1"/>
                </a:solidFill>
                <a:latin typeface="Source Sans Pro" panose="020B0503030403020204" pitchFamily="34" charset="0"/>
              </a:rPr>
              <a:t>in the Henner network</a:t>
            </a:r>
          </a:p>
          <a:p>
            <a:pPr marL="0" lvl="3" algn="ctr"/>
            <a:endParaRPr lang="en-US" sz="1400" b="1" dirty="0">
              <a:solidFill>
                <a:schemeClr val="bg1"/>
              </a:solidFill>
              <a:latin typeface="Source Sans Pro" panose="020B0503030403020204" pitchFamily="34" charset="0"/>
            </a:endParaRPr>
          </a:p>
        </p:txBody>
      </p:sp>
      <p:sp>
        <p:nvSpPr>
          <p:cNvPr id="74" name="ZoneTexte 102">
            <a:extLst>
              <a:ext uri="{FF2B5EF4-FFF2-40B4-BE49-F238E27FC236}">
                <a16:creationId xmlns:a16="http://schemas.microsoft.com/office/drawing/2014/main" id="{8D3C312C-FE3B-16E4-51C5-A49EED60C731}"/>
              </a:ext>
            </a:extLst>
          </p:cNvPr>
          <p:cNvSpPr txBox="1"/>
          <p:nvPr/>
        </p:nvSpPr>
        <p:spPr>
          <a:xfrm>
            <a:off x="7088526" y="490671"/>
            <a:ext cx="3603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GB" sz="1400" b="1" dirty="0">
                <a:solidFill>
                  <a:schemeClr val="bg1"/>
                </a:solidFill>
                <a:latin typeface="Source Sans Pro" panose="020B0503030403020204" pitchFamily="34" charset="0"/>
              </a:rPr>
              <a:t>You can also send your request by post</a:t>
            </a:r>
            <a:endParaRPr lang="en-GB" sz="1400" b="1" i="0" u="none" baseline="0" dirty="0">
              <a:solidFill>
                <a:schemeClr val="bg1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75" name="Image 103">
            <a:extLst>
              <a:ext uri="{FF2B5EF4-FFF2-40B4-BE49-F238E27FC236}">
                <a16:creationId xmlns:a16="http://schemas.microsoft.com/office/drawing/2014/main" id="{4CF6E6AE-070B-965C-65CF-F2521906E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320" y="365599"/>
            <a:ext cx="170807" cy="484246"/>
          </a:xfrm>
          <a:prstGeom prst="rect">
            <a:avLst/>
          </a:prstGeom>
        </p:spPr>
      </p:pic>
      <p:pic>
        <p:nvPicPr>
          <p:cNvPr id="2" name="Image 103">
            <a:extLst>
              <a:ext uri="{FF2B5EF4-FFF2-40B4-BE49-F238E27FC236}">
                <a16:creationId xmlns:a16="http://schemas.microsoft.com/office/drawing/2014/main" id="{ABD3357A-CBFE-A1DF-A76E-9B3A8A6AB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320" y="433552"/>
            <a:ext cx="170807" cy="484246"/>
          </a:xfrm>
          <a:prstGeom prst="rect">
            <a:avLst/>
          </a:prstGeom>
        </p:spPr>
      </p:pic>
      <p:pic>
        <p:nvPicPr>
          <p:cNvPr id="5" name="Image 103">
            <a:extLst>
              <a:ext uri="{FF2B5EF4-FFF2-40B4-BE49-F238E27FC236}">
                <a16:creationId xmlns:a16="http://schemas.microsoft.com/office/drawing/2014/main" id="{E6B351D1-E3F7-3BF7-F463-5F78F6D08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320" y="365599"/>
            <a:ext cx="170807" cy="484246"/>
          </a:xfrm>
          <a:prstGeom prst="rect">
            <a:avLst/>
          </a:prstGeom>
        </p:spPr>
      </p:pic>
      <p:pic>
        <p:nvPicPr>
          <p:cNvPr id="8" name="Image 3">
            <a:extLst>
              <a:ext uri="{FF2B5EF4-FFF2-40B4-BE49-F238E27FC236}">
                <a16:creationId xmlns:a16="http://schemas.microsoft.com/office/drawing/2014/main" id="{495543D7-E79A-753D-C0FA-C6BADD50C4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65" t="448"/>
          <a:stretch/>
        </p:blipFill>
        <p:spPr>
          <a:xfrm>
            <a:off x="788894" y="1972235"/>
            <a:ext cx="6454676" cy="52532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Image 2">
            <a:extLst>
              <a:ext uri="{FF2B5EF4-FFF2-40B4-BE49-F238E27FC236}">
                <a16:creationId xmlns:a16="http://schemas.microsoft.com/office/drawing/2014/main" id="{E4504C0A-C4D9-5717-BD38-2F9474F0E7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825" t="6757" b="14263"/>
          <a:stretch/>
        </p:blipFill>
        <p:spPr>
          <a:xfrm>
            <a:off x="5451184" y="2596410"/>
            <a:ext cx="4872502" cy="25502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2496A52-F4C6-616E-5967-6598EB00D435}"/>
              </a:ext>
            </a:extLst>
          </p:cNvPr>
          <p:cNvSpPr/>
          <p:nvPr/>
        </p:nvSpPr>
        <p:spPr>
          <a:xfrm>
            <a:off x="5451184" y="5271008"/>
            <a:ext cx="4557500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GB" sz="1400" dirty="0">
                <a:solidFill>
                  <a:srgbClr val="00338E"/>
                </a:solidFill>
                <a:latin typeface="Source Sans Pro Semibold" panose="020B0603030403020204" pitchFamily="34" charset="0"/>
              </a:rPr>
              <a:t>Click on “See on map” </a:t>
            </a:r>
          </a:p>
        </p:txBody>
      </p:sp>
      <p:sp>
        <p:nvSpPr>
          <p:cNvPr id="15" name="Espace réservé du texte 1">
            <a:extLst>
              <a:ext uri="{FF2B5EF4-FFF2-40B4-BE49-F238E27FC236}">
                <a16:creationId xmlns:a16="http://schemas.microsoft.com/office/drawing/2014/main" id="{D4CB52ED-244C-4C9B-80CD-1033100B78BD}"/>
              </a:ext>
            </a:extLst>
          </p:cNvPr>
          <p:cNvSpPr txBox="1">
            <a:spLocks/>
          </p:cNvSpPr>
          <p:nvPr/>
        </p:nvSpPr>
        <p:spPr>
          <a:xfrm>
            <a:off x="1162687" y="286842"/>
            <a:ext cx="9164070" cy="565414"/>
          </a:xfrm>
          <a:prstGeom prst="rect">
            <a:avLst/>
          </a:prstGeom>
        </p:spPr>
        <p:txBody>
          <a:bodyPr lIns="180000" anchor="ctr"/>
          <a:lstStyle>
            <a:lvl1pPr marL="0" indent="0" algn="l" defTabSz="503556" rtl="0" eaLnBrk="1" latinLnBrk="0" hangingPunct="1">
              <a:spcBef>
                <a:spcPct val="20000"/>
              </a:spcBef>
              <a:buFont typeface="Arial"/>
              <a:buNone/>
              <a:defRPr lang="fr-FR" sz="2100" kern="1200" dirty="0">
                <a:solidFill>
                  <a:srgbClr val="00338E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1pPr>
            <a:lvl2pPr marL="818278" indent="-314721" algn="l" defTabSz="503556" rtl="0" eaLnBrk="1" latinLnBrk="0" hangingPunct="1">
              <a:spcBef>
                <a:spcPct val="20000"/>
              </a:spcBef>
              <a:buFont typeface="Arial"/>
              <a:buChar char="–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91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2447" indent="-251780" algn="l" defTabSz="503556" rtl="0" eaLnBrk="1" latinLnBrk="0" hangingPunct="1">
              <a:spcBef>
                <a:spcPct val="20000"/>
              </a:spcBef>
              <a:buFont typeface="Arial"/>
              <a:buChar char="–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6001" indent="-251780" algn="l" defTabSz="503556" rtl="0" eaLnBrk="1" latinLnBrk="0" hangingPunct="1">
              <a:spcBef>
                <a:spcPct val="20000"/>
              </a:spcBef>
              <a:buFont typeface="Arial"/>
              <a:buChar char="»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956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3112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667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0229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Your online account</a:t>
            </a:r>
          </a:p>
        </p:txBody>
      </p:sp>
      <p:sp>
        <p:nvSpPr>
          <p:cNvPr id="16" name="Espace réservé du contenu 6">
            <a:extLst>
              <a:ext uri="{FF2B5EF4-FFF2-40B4-BE49-F238E27FC236}">
                <a16:creationId xmlns:a16="http://schemas.microsoft.com/office/drawing/2014/main" id="{D83FC74B-F994-477B-99F8-6064BCC25228}"/>
              </a:ext>
            </a:extLst>
          </p:cNvPr>
          <p:cNvSpPr txBox="1">
            <a:spLocks/>
          </p:cNvSpPr>
          <p:nvPr/>
        </p:nvSpPr>
        <p:spPr>
          <a:xfrm>
            <a:off x="443880" y="1103769"/>
            <a:ext cx="9813695" cy="401078"/>
          </a:xfrm>
          <a:prstGeom prst="rect">
            <a:avLst/>
          </a:prstGeom>
        </p:spPr>
        <p:txBody>
          <a:bodyPr/>
          <a:lstStyle>
            <a:lvl1pPr marL="0" indent="0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2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1pPr>
            <a:lvl2pPr marL="1022229" indent="-427186" algn="l" defTabSz="1190084" rtl="0" eaLnBrk="1" latinLnBrk="0" hangingPunct="1">
              <a:spcBef>
                <a:spcPct val="20000"/>
              </a:spcBef>
              <a:buClr>
                <a:srgbClr val="00338E"/>
              </a:buClr>
              <a:buSzPct val="160000"/>
              <a:buFont typeface="Segoe UI Light" panose="020B0502040204020203" pitchFamily="34" charset="0"/>
              <a:buChar char="›"/>
              <a:defRPr sz="2342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2pPr>
            <a:lvl3pPr marL="1546074" indent="-355989" algn="l" defTabSz="1190084" rtl="0" eaLnBrk="1" latinLnBrk="0" hangingPunct="1">
              <a:spcBef>
                <a:spcPct val="20000"/>
              </a:spcBef>
              <a:buClr>
                <a:srgbClr val="00338E"/>
              </a:buClr>
              <a:buSzPct val="100000"/>
              <a:buFont typeface="Arial" panose="020B0604020202020204" pitchFamily="34" charset="0"/>
              <a:buChar char="•"/>
              <a:defRPr sz="2083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3pPr>
            <a:lvl4pPr marL="2141115" indent="-355989" algn="l" defTabSz="1190084" rtl="0" eaLnBrk="1" latinLnBrk="0" hangingPunct="1">
              <a:spcBef>
                <a:spcPct val="20000"/>
              </a:spcBef>
              <a:buClr>
                <a:srgbClr val="002060"/>
              </a:buClr>
              <a:buSzPct val="80000"/>
              <a:buFont typeface="Source Sans Pro Light" pitchFamily="34" charset="0"/>
              <a:buChar char="−"/>
              <a:defRPr sz="1823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4pPr>
            <a:lvl5pPr marL="2677690" indent="-297521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23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5pPr>
            <a:lvl6pPr marL="3272732" indent="-297521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7773" indent="-297521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62816" indent="-297521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57858" indent="-297521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marR="213995"/>
            <a:r>
              <a:rPr lang="en-US" sz="2400" dirty="0">
                <a:solidFill>
                  <a:schemeClr val="accent2"/>
                </a:solidFill>
                <a:latin typeface="Source Sans Pro" panose="020B0503030403020204" pitchFamily="34" charset="0"/>
              </a:rPr>
              <a:t>Search for a medical provider in the </a:t>
            </a:r>
            <a:r>
              <a:rPr lang="en-US" sz="2400" dirty="0" err="1">
                <a:solidFill>
                  <a:schemeClr val="accent2"/>
                </a:solidFill>
                <a:latin typeface="Source Sans Pro" panose="020B0503030403020204" pitchFamily="34" charset="0"/>
              </a:rPr>
              <a:t>Henner</a:t>
            </a:r>
            <a:r>
              <a:rPr lang="en-US" sz="2400" dirty="0">
                <a:solidFill>
                  <a:schemeClr val="accent2"/>
                </a:solidFill>
                <a:latin typeface="Source Sans Pro" panose="020B0503030403020204" pitchFamily="34" charset="0"/>
              </a:rPr>
              <a:t> Network</a:t>
            </a:r>
          </a:p>
        </p:txBody>
      </p:sp>
    </p:spTree>
    <p:extLst>
      <p:ext uri="{BB962C8B-B14F-4D97-AF65-F5344CB8AC3E}">
        <p14:creationId xmlns:p14="http://schemas.microsoft.com/office/powerpoint/2010/main" val="2602856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B095A64C-55EA-411C-D293-165FA8D908C3}"/>
              </a:ext>
            </a:extLst>
          </p:cNvPr>
          <p:cNvSpPr txBox="1">
            <a:spLocks/>
          </p:cNvSpPr>
          <p:nvPr/>
        </p:nvSpPr>
        <p:spPr>
          <a:xfrm>
            <a:off x="7373697" y="610104"/>
            <a:ext cx="3318116" cy="484246"/>
          </a:xfrm>
          <a:prstGeom prst="rect">
            <a:avLst/>
          </a:prstGeom>
        </p:spPr>
        <p:txBody>
          <a:bodyPr vert="horz" lIns="95629" tIns="47814" rIns="95629" bIns="47814" rtlCol="0">
            <a:normAutofit fontScale="77500" lnSpcReduction="20000"/>
          </a:bodyPr>
          <a:lstStyle>
            <a:lvl1pPr marL="0" indent="0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89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1pPr>
            <a:lvl2pPr marL="820537" indent="-342900" algn="l" defTabSz="955274" rtl="0" eaLnBrk="1" latinLnBrk="0" hangingPunct="1">
              <a:spcBef>
                <a:spcPct val="20000"/>
              </a:spcBef>
              <a:buClr>
                <a:srgbClr val="00338E"/>
              </a:buClr>
              <a:buSzPct val="160000"/>
              <a:buFont typeface="Segoe UI Light" panose="020B0502040204020203" pitchFamily="34" charset="0"/>
              <a:buChar char="›"/>
              <a:defRPr sz="1880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2pPr>
            <a:lvl3pPr marL="1241024" indent="-285750" algn="l" defTabSz="955274" rtl="0" eaLnBrk="1" latinLnBrk="0" hangingPunct="1">
              <a:spcBef>
                <a:spcPct val="20000"/>
              </a:spcBef>
              <a:buClr>
                <a:srgbClr val="00338E"/>
              </a:buClr>
              <a:buSzPct val="100000"/>
              <a:buFont typeface="Arial" panose="020B0604020202020204" pitchFamily="34" charset="0"/>
              <a:buChar char="•"/>
              <a:defRPr sz="1672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3pPr>
            <a:lvl4pPr marL="1718661" indent="-285750" algn="l" defTabSz="955274" rtl="0" eaLnBrk="1" latinLnBrk="0" hangingPunct="1">
              <a:spcBef>
                <a:spcPct val="20000"/>
              </a:spcBef>
              <a:buClr>
                <a:srgbClr val="002060"/>
              </a:buClr>
              <a:buSzPct val="80000"/>
              <a:buFont typeface="Source Sans Pro Light" pitchFamily="34" charset="0"/>
              <a:buChar char="−"/>
              <a:defRPr sz="1463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4pPr>
            <a:lvl5pPr marL="2149366" indent="-238818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63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5pPr>
            <a:lvl6pPr marL="2627003" indent="-238818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04639" indent="-238818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82276" indent="-238818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59913" indent="-238818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800" b="1" dirty="0">
                <a:solidFill>
                  <a:schemeClr val="bg1"/>
                </a:solidFill>
                <a:latin typeface="Source Sans Pro" panose="020B0503030403020204" pitchFamily="34" charset="0"/>
                <a:ea typeface="ＭＳ Ｐゴシック" pitchFamily="-105" charset="-128"/>
                <a:cs typeface="ＭＳ Ｐゴシック"/>
              </a:rPr>
              <a:t>Dedicated website: </a:t>
            </a:r>
          </a:p>
          <a:p>
            <a:pPr algn="ctr"/>
            <a:r>
              <a:rPr lang="en-GB" sz="1800" b="1" dirty="0">
                <a:solidFill>
                  <a:schemeClr val="bg1"/>
                </a:solidFill>
                <a:latin typeface="Source Sans Pro" panose="020B0503030403020204" pitchFamily="34" charset="0"/>
                <a:ea typeface="ＭＳ Ｐゴシック" pitchFamily="-105" charset="-128"/>
                <a:cs typeface="ＭＳ Ｐゴシック"/>
              </a:rPr>
              <a:t>eml.henner.com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F6F616C-5403-D82D-A3D1-8E1772EC20B3}"/>
              </a:ext>
            </a:extLst>
          </p:cNvPr>
          <p:cNvSpPr/>
          <p:nvPr/>
        </p:nvSpPr>
        <p:spPr>
          <a:xfrm>
            <a:off x="8442379" y="2296487"/>
            <a:ext cx="15130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 algn="ctr"/>
            <a:r>
              <a:rPr lang="en-US" sz="1400" b="1" dirty="0">
                <a:solidFill>
                  <a:schemeClr val="bg1"/>
                </a:solidFill>
                <a:latin typeface="Source Sans Pro" panose="020B0503030403020204" pitchFamily="34" charset="0"/>
              </a:rPr>
              <a:t>Request a reimbursement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1E9A356-88EB-9D26-D428-28D0C6709BB6}"/>
              </a:ext>
            </a:extLst>
          </p:cNvPr>
          <p:cNvSpPr/>
          <p:nvPr/>
        </p:nvSpPr>
        <p:spPr>
          <a:xfrm>
            <a:off x="8425717" y="5466419"/>
            <a:ext cx="1642055" cy="1117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 algn="ctr"/>
            <a:r>
              <a:rPr lang="en-US" sz="1400" b="1" dirty="0">
                <a:solidFill>
                  <a:schemeClr val="bg1"/>
                </a:solidFill>
                <a:latin typeface="Source Sans Pro" panose="020B0503030403020204" pitchFamily="34" charset="0"/>
              </a:rPr>
              <a:t>Search a medical provider </a:t>
            </a:r>
          </a:p>
          <a:p>
            <a:pPr marL="0" lvl="3" algn="ctr"/>
            <a:r>
              <a:rPr lang="en-US" sz="1200" b="1" dirty="0">
                <a:solidFill>
                  <a:schemeClr val="bg1"/>
                </a:solidFill>
                <a:latin typeface="Source Sans Pro" panose="020B0503030403020204" pitchFamily="34" charset="0"/>
              </a:rPr>
              <a:t>in the Henner network</a:t>
            </a:r>
          </a:p>
          <a:p>
            <a:pPr marL="0" lvl="3" algn="ctr"/>
            <a:endParaRPr lang="en-US" sz="1400" b="1" dirty="0">
              <a:solidFill>
                <a:schemeClr val="bg1"/>
              </a:solidFill>
              <a:latin typeface="Source Sans Pro" panose="020B0503030403020204" pitchFamily="34" charset="0"/>
            </a:endParaRPr>
          </a:p>
        </p:txBody>
      </p:sp>
      <p:sp>
        <p:nvSpPr>
          <p:cNvPr id="74" name="ZoneTexte 102">
            <a:extLst>
              <a:ext uri="{FF2B5EF4-FFF2-40B4-BE49-F238E27FC236}">
                <a16:creationId xmlns:a16="http://schemas.microsoft.com/office/drawing/2014/main" id="{8D3C312C-FE3B-16E4-51C5-A49EED60C731}"/>
              </a:ext>
            </a:extLst>
          </p:cNvPr>
          <p:cNvSpPr txBox="1"/>
          <p:nvPr/>
        </p:nvSpPr>
        <p:spPr>
          <a:xfrm>
            <a:off x="7088526" y="490671"/>
            <a:ext cx="3603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GB" sz="1400" b="1" dirty="0">
                <a:solidFill>
                  <a:schemeClr val="bg1"/>
                </a:solidFill>
                <a:latin typeface="Source Sans Pro" panose="020B0503030403020204" pitchFamily="34" charset="0"/>
              </a:rPr>
              <a:t>You can also send your request by post</a:t>
            </a:r>
            <a:endParaRPr lang="en-GB" sz="1400" b="1" i="0" u="none" baseline="0" dirty="0">
              <a:solidFill>
                <a:schemeClr val="bg1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75" name="Image 103">
            <a:extLst>
              <a:ext uri="{FF2B5EF4-FFF2-40B4-BE49-F238E27FC236}">
                <a16:creationId xmlns:a16="http://schemas.microsoft.com/office/drawing/2014/main" id="{4CF6E6AE-070B-965C-65CF-F2521906E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320" y="365599"/>
            <a:ext cx="170807" cy="484246"/>
          </a:xfrm>
          <a:prstGeom prst="rect">
            <a:avLst/>
          </a:prstGeom>
        </p:spPr>
      </p:pic>
      <p:pic>
        <p:nvPicPr>
          <p:cNvPr id="2" name="Image 103">
            <a:extLst>
              <a:ext uri="{FF2B5EF4-FFF2-40B4-BE49-F238E27FC236}">
                <a16:creationId xmlns:a16="http://schemas.microsoft.com/office/drawing/2014/main" id="{ABD3357A-CBFE-A1DF-A76E-9B3A8A6AB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320" y="433552"/>
            <a:ext cx="170807" cy="484246"/>
          </a:xfrm>
          <a:prstGeom prst="rect">
            <a:avLst/>
          </a:prstGeom>
        </p:spPr>
      </p:pic>
      <p:pic>
        <p:nvPicPr>
          <p:cNvPr id="5" name="Image 103">
            <a:extLst>
              <a:ext uri="{FF2B5EF4-FFF2-40B4-BE49-F238E27FC236}">
                <a16:creationId xmlns:a16="http://schemas.microsoft.com/office/drawing/2014/main" id="{E6B351D1-E3F7-3BF7-F463-5F78F6D08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320" y="365599"/>
            <a:ext cx="170807" cy="484246"/>
          </a:xfrm>
          <a:prstGeom prst="rect">
            <a:avLst/>
          </a:prstGeom>
        </p:spPr>
      </p:pic>
      <p:grpSp>
        <p:nvGrpSpPr>
          <p:cNvPr id="11" name="Groupe 9">
            <a:extLst>
              <a:ext uri="{FF2B5EF4-FFF2-40B4-BE49-F238E27FC236}">
                <a16:creationId xmlns:a16="http://schemas.microsoft.com/office/drawing/2014/main" id="{780D4C45-2309-2305-7321-35663355BE58}"/>
              </a:ext>
            </a:extLst>
          </p:cNvPr>
          <p:cNvGrpSpPr/>
          <p:nvPr/>
        </p:nvGrpSpPr>
        <p:grpSpPr>
          <a:xfrm>
            <a:off x="939443" y="6259482"/>
            <a:ext cx="8360968" cy="861737"/>
            <a:chOff x="1242932" y="5561973"/>
            <a:chExt cx="8360968" cy="86173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12AC2F-DCD6-9E5C-B182-2606CA909310}"/>
                </a:ext>
              </a:extLst>
            </p:cNvPr>
            <p:cNvSpPr/>
            <p:nvPr/>
          </p:nvSpPr>
          <p:spPr>
            <a:xfrm>
              <a:off x="1242932" y="5561973"/>
              <a:ext cx="8360968" cy="861737"/>
            </a:xfrm>
            <a:prstGeom prst="rect">
              <a:avLst/>
            </a:prstGeom>
            <a:solidFill>
              <a:srgbClr val="00338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88B063B-7421-FE13-192D-81B0F6038A5E}"/>
                </a:ext>
              </a:extLst>
            </p:cNvPr>
            <p:cNvSpPr/>
            <p:nvPr/>
          </p:nvSpPr>
          <p:spPr>
            <a:xfrm>
              <a:off x="1256728" y="5608103"/>
              <a:ext cx="8347172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ctr" fontAlgn="base">
                <a:spcAft>
                  <a:spcPts val="60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</a:pPr>
              <a:r>
                <a:rPr lang="en-US" sz="1400" dirty="0">
                  <a:solidFill>
                    <a:schemeClr val="bg1"/>
                  </a:solidFill>
                  <a:latin typeface="Source Sans Pro Semibold" panose="020B0603030403020204" pitchFamily="34" charset="0"/>
                  <a:cs typeface="Arial" pitchFamily="34" charset="0"/>
                </a:rPr>
                <a:t>Access your Henner Pass via the Mobile application and the Henner website</a:t>
              </a:r>
            </a:p>
            <a:p>
              <a:pPr marL="0" lvl="1" algn="ctr" fontAlgn="base">
                <a:buClr>
                  <a:schemeClr val="tx1">
                    <a:lumMod val="75000"/>
                    <a:lumOff val="25000"/>
                  </a:schemeClr>
                </a:buClr>
                <a:buSzPct val="80000"/>
              </a:pPr>
              <a:r>
                <a:rPr lang="en-US" sz="14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Arial" pitchFamily="34" charset="0"/>
                </a:rPr>
                <a:t>The Henner Pass is your digital healthcare insurance card (also available offline on the member application)</a:t>
              </a:r>
            </a:p>
          </p:txBody>
        </p:sp>
      </p:grpSp>
      <p:pic>
        <p:nvPicPr>
          <p:cNvPr id="14" name="Image 3">
            <a:extLst>
              <a:ext uri="{FF2B5EF4-FFF2-40B4-BE49-F238E27FC236}">
                <a16:creationId xmlns:a16="http://schemas.microsoft.com/office/drawing/2014/main" id="{9F8A01E0-9D01-CFE1-DA0E-908EA8C7A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82" y="1636712"/>
            <a:ext cx="9086850" cy="4286250"/>
          </a:xfrm>
          <a:prstGeom prst="rect">
            <a:avLst/>
          </a:prstGeom>
        </p:spPr>
      </p:pic>
      <p:sp>
        <p:nvSpPr>
          <p:cNvPr id="15" name="Espace réservé du texte 1">
            <a:extLst>
              <a:ext uri="{FF2B5EF4-FFF2-40B4-BE49-F238E27FC236}">
                <a16:creationId xmlns:a16="http://schemas.microsoft.com/office/drawing/2014/main" id="{3E19964B-2C47-4EC3-817C-A1E315D5AE63}"/>
              </a:ext>
            </a:extLst>
          </p:cNvPr>
          <p:cNvSpPr txBox="1">
            <a:spLocks/>
          </p:cNvSpPr>
          <p:nvPr/>
        </p:nvSpPr>
        <p:spPr>
          <a:xfrm>
            <a:off x="1162687" y="286842"/>
            <a:ext cx="9164070" cy="565414"/>
          </a:xfrm>
          <a:prstGeom prst="rect">
            <a:avLst/>
          </a:prstGeom>
        </p:spPr>
        <p:txBody>
          <a:bodyPr lIns="180000" anchor="ctr"/>
          <a:lstStyle>
            <a:lvl1pPr marL="0" indent="0" algn="l" defTabSz="503556" rtl="0" eaLnBrk="1" latinLnBrk="0" hangingPunct="1">
              <a:spcBef>
                <a:spcPct val="20000"/>
              </a:spcBef>
              <a:buFont typeface="Arial"/>
              <a:buNone/>
              <a:defRPr lang="fr-FR" sz="2100" kern="1200" dirty="0">
                <a:solidFill>
                  <a:srgbClr val="00338E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1pPr>
            <a:lvl2pPr marL="818278" indent="-314721" algn="l" defTabSz="503556" rtl="0" eaLnBrk="1" latinLnBrk="0" hangingPunct="1">
              <a:spcBef>
                <a:spcPct val="20000"/>
              </a:spcBef>
              <a:buFont typeface="Arial"/>
              <a:buChar char="–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91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2447" indent="-251780" algn="l" defTabSz="503556" rtl="0" eaLnBrk="1" latinLnBrk="0" hangingPunct="1">
              <a:spcBef>
                <a:spcPct val="20000"/>
              </a:spcBef>
              <a:buFont typeface="Arial"/>
              <a:buChar char="–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6001" indent="-251780" algn="l" defTabSz="503556" rtl="0" eaLnBrk="1" latinLnBrk="0" hangingPunct="1">
              <a:spcBef>
                <a:spcPct val="20000"/>
              </a:spcBef>
              <a:buFont typeface="Arial"/>
              <a:buChar char="»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956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3112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667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0229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Your online account</a:t>
            </a:r>
          </a:p>
        </p:txBody>
      </p:sp>
      <p:sp>
        <p:nvSpPr>
          <p:cNvPr id="16" name="Espace réservé du contenu 6">
            <a:extLst>
              <a:ext uri="{FF2B5EF4-FFF2-40B4-BE49-F238E27FC236}">
                <a16:creationId xmlns:a16="http://schemas.microsoft.com/office/drawing/2014/main" id="{7EA21AF8-5651-458C-8BEF-C534B4FE0D3F}"/>
              </a:ext>
            </a:extLst>
          </p:cNvPr>
          <p:cNvSpPr txBox="1">
            <a:spLocks/>
          </p:cNvSpPr>
          <p:nvPr/>
        </p:nvSpPr>
        <p:spPr>
          <a:xfrm>
            <a:off x="443880" y="1103769"/>
            <a:ext cx="9813695" cy="401078"/>
          </a:xfrm>
          <a:prstGeom prst="rect">
            <a:avLst/>
          </a:prstGeom>
        </p:spPr>
        <p:txBody>
          <a:bodyPr/>
          <a:lstStyle>
            <a:lvl1pPr marL="0" indent="0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2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1pPr>
            <a:lvl2pPr marL="1022229" indent="-427186" algn="l" defTabSz="1190084" rtl="0" eaLnBrk="1" latinLnBrk="0" hangingPunct="1">
              <a:spcBef>
                <a:spcPct val="20000"/>
              </a:spcBef>
              <a:buClr>
                <a:srgbClr val="00338E"/>
              </a:buClr>
              <a:buSzPct val="160000"/>
              <a:buFont typeface="Segoe UI Light" panose="020B0502040204020203" pitchFamily="34" charset="0"/>
              <a:buChar char="›"/>
              <a:defRPr sz="2342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2pPr>
            <a:lvl3pPr marL="1546074" indent="-355989" algn="l" defTabSz="1190084" rtl="0" eaLnBrk="1" latinLnBrk="0" hangingPunct="1">
              <a:spcBef>
                <a:spcPct val="20000"/>
              </a:spcBef>
              <a:buClr>
                <a:srgbClr val="00338E"/>
              </a:buClr>
              <a:buSzPct val="100000"/>
              <a:buFont typeface="Arial" panose="020B0604020202020204" pitchFamily="34" charset="0"/>
              <a:buChar char="•"/>
              <a:defRPr sz="2083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3pPr>
            <a:lvl4pPr marL="2141115" indent="-355989" algn="l" defTabSz="1190084" rtl="0" eaLnBrk="1" latinLnBrk="0" hangingPunct="1">
              <a:spcBef>
                <a:spcPct val="20000"/>
              </a:spcBef>
              <a:buClr>
                <a:srgbClr val="002060"/>
              </a:buClr>
              <a:buSzPct val="80000"/>
              <a:buFont typeface="Source Sans Pro Light" pitchFamily="34" charset="0"/>
              <a:buChar char="−"/>
              <a:defRPr sz="1823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4pPr>
            <a:lvl5pPr marL="2677690" indent="-297521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23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5pPr>
            <a:lvl6pPr marL="3272732" indent="-297521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7773" indent="-297521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62816" indent="-297521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57858" indent="-297521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marR="213995"/>
            <a:r>
              <a:rPr lang="en-US" sz="2400" dirty="0">
                <a:solidFill>
                  <a:schemeClr val="accent2"/>
                </a:solidFill>
                <a:latin typeface="Source Sans Pro" panose="020B0503030403020204" pitchFamily="34" charset="0"/>
              </a:rPr>
              <a:t>Access your digital insurance card, the </a:t>
            </a:r>
            <a:r>
              <a:rPr lang="en-US" sz="2400" dirty="0" err="1">
                <a:solidFill>
                  <a:schemeClr val="accent2"/>
                </a:solidFill>
                <a:latin typeface="Source Sans Pro" panose="020B0503030403020204" pitchFamily="34" charset="0"/>
              </a:rPr>
              <a:t>Henner</a:t>
            </a:r>
            <a:r>
              <a:rPr lang="en-US" sz="2400" dirty="0">
                <a:solidFill>
                  <a:schemeClr val="accent2"/>
                </a:solidFill>
                <a:latin typeface="Source Sans Pro" panose="020B0503030403020204" pitchFamily="34" charset="0"/>
              </a:rPr>
              <a:t> Pass</a:t>
            </a:r>
          </a:p>
        </p:txBody>
      </p:sp>
    </p:spTree>
    <p:extLst>
      <p:ext uri="{BB962C8B-B14F-4D97-AF65-F5344CB8AC3E}">
        <p14:creationId xmlns:p14="http://schemas.microsoft.com/office/powerpoint/2010/main" val="3873050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B095A64C-55EA-411C-D293-165FA8D908C3}"/>
              </a:ext>
            </a:extLst>
          </p:cNvPr>
          <p:cNvSpPr txBox="1">
            <a:spLocks/>
          </p:cNvSpPr>
          <p:nvPr/>
        </p:nvSpPr>
        <p:spPr>
          <a:xfrm>
            <a:off x="7373697" y="610104"/>
            <a:ext cx="3318116" cy="484246"/>
          </a:xfrm>
          <a:prstGeom prst="rect">
            <a:avLst/>
          </a:prstGeom>
        </p:spPr>
        <p:txBody>
          <a:bodyPr vert="horz" lIns="95629" tIns="47814" rIns="95629" bIns="47814" rtlCol="0">
            <a:normAutofit fontScale="77500" lnSpcReduction="20000"/>
          </a:bodyPr>
          <a:lstStyle>
            <a:lvl1pPr marL="0" indent="0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89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1pPr>
            <a:lvl2pPr marL="820537" indent="-342900" algn="l" defTabSz="955274" rtl="0" eaLnBrk="1" latinLnBrk="0" hangingPunct="1">
              <a:spcBef>
                <a:spcPct val="20000"/>
              </a:spcBef>
              <a:buClr>
                <a:srgbClr val="00338E"/>
              </a:buClr>
              <a:buSzPct val="160000"/>
              <a:buFont typeface="Segoe UI Light" panose="020B0502040204020203" pitchFamily="34" charset="0"/>
              <a:buChar char="›"/>
              <a:defRPr sz="1880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2pPr>
            <a:lvl3pPr marL="1241024" indent="-285750" algn="l" defTabSz="955274" rtl="0" eaLnBrk="1" latinLnBrk="0" hangingPunct="1">
              <a:spcBef>
                <a:spcPct val="20000"/>
              </a:spcBef>
              <a:buClr>
                <a:srgbClr val="00338E"/>
              </a:buClr>
              <a:buSzPct val="100000"/>
              <a:buFont typeface="Arial" panose="020B0604020202020204" pitchFamily="34" charset="0"/>
              <a:buChar char="•"/>
              <a:defRPr sz="1672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3pPr>
            <a:lvl4pPr marL="1718661" indent="-285750" algn="l" defTabSz="955274" rtl="0" eaLnBrk="1" latinLnBrk="0" hangingPunct="1">
              <a:spcBef>
                <a:spcPct val="20000"/>
              </a:spcBef>
              <a:buClr>
                <a:srgbClr val="002060"/>
              </a:buClr>
              <a:buSzPct val="80000"/>
              <a:buFont typeface="Source Sans Pro Light" pitchFamily="34" charset="0"/>
              <a:buChar char="−"/>
              <a:defRPr sz="1463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4pPr>
            <a:lvl5pPr marL="2149366" indent="-238818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63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5pPr>
            <a:lvl6pPr marL="2627003" indent="-238818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04639" indent="-238818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82276" indent="-238818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59913" indent="-238818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800" b="1" dirty="0">
                <a:solidFill>
                  <a:schemeClr val="bg1"/>
                </a:solidFill>
                <a:latin typeface="Source Sans Pro" panose="020B0503030403020204" pitchFamily="34" charset="0"/>
                <a:ea typeface="ＭＳ Ｐゴシック" pitchFamily="-105" charset="-128"/>
                <a:cs typeface="ＭＳ Ｐゴシック"/>
              </a:rPr>
              <a:t>Dedicated website: </a:t>
            </a:r>
          </a:p>
          <a:p>
            <a:pPr algn="ctr"/>
            <a:r>
              <a:rPr lang="en-GB" sz="1800" b="1" dirty="0">
                <a:solidFill>
                  <a:schemeClr val="bg1"/>
                </a:solidFill>
                <a:latin typeface="Source Sans Pro" panose="020B0503030403020204" pitchFamily="34" charset="0"/>
                <a:ea typeface="ＭＳ Ｐゴシック" pitchFamily="-105" charset="-128"/>
                <a:cs typeface="ＭＳ Ｐゴシック"/>
              </a:rPr>
              <a:t>eml.henner.com 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1E9A356-88EB-9D26-D428-28D0C6709BB6}"/>
              </a:ext>
            </a:extLst>
          </p:cNvPr>
          <p:cNvSpPr/>
          <p:nvPr/>
        </p:nvSpPr>
        <p:spPr>
          <a:xfrm>
            <a:off x="8425717" y="5466419"/>
            <a:ext cx="1642055" cy="1117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 algn="ctr"/>
            <a:r>
              <a:rPr lang="en-US" sz="1400" b="1" dirty="0">
                <a:solidFill>
                  <a:schemeClr val="bg1"/>
                </a:solidFill>
                <a:latin typeface="Source Sans Pro" panose="020B0503030403020204" pitchFamily="34" charset="0"/>
              </a:rPr>
              <a:t>Search a medical provider </a:t>
            </a:r>
          </a:p>
          <a:p>
            <a:pPr marL="0" lvl="3" algn="ctr"/>
            <a:r>
              <a:rPr lang="en-US" sz="1200" b="1" dirty="0">
                <a:solidFill>
                  <a:schemeClr val="bg1"/>
                </a:solidFill>
                <a:latin typeface="Source Sans Pro" panose="020B0503030403020204" pitchFamily="34" charset="0"/>
              </a:rPr>
              <a:t>in the Henner network</a:t>
            </a:r>
          </a:p>
          <a:p>
            <a:pPr marL="0" lvl="3" algn="ctr"/>
            <a:endParaRPr lang="en-US" sz="1400" b="1" dirty="0">
              <a:solidFill>
                <a:schemeClr val="bg1"/>
              </a:solidFill>
              <a:latin typeface="Source Sans Pro" panose="020B0503030403020204" pitchFamily="34" charset="0"/>
            </a:endParaRPr>
          </a:p>
        </p:txBody>
      </p:sp>
      <p:sp>
        <p:nvSpPr>
          <p:cNvPr id="74" name="ZoneTexte 102">
            <a:extLst>
              <a:ext uri="{FF2B5EF4-FFF2-40B4-BE49-F238E27FC236}">
                <a16:creationId xmlns:a16="http://schemas.microsoft.com/office/drawing/2014/main" id="{8D3C312C-FE3B-16E4-51C5-A49EED60C731}"/>
              </a:ext>
            </a:extLst>
          </p:cNvPr>
          <p:cNvSpPr txBox="1"/>
          <p:nvPr/>
        </p:nvSpPr>
        <p:spPr>
          <a:xfrm>
            <a:off x="7088526" y="490671"/>
            <a:ext cx="3603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GB" sz="1400" b="1" dirty="0">
                <a:solidFill>
                  <a:schemeClr val="bg1"/>
                </a:solidFill>
                <a:latin typeface="Source Sans Pro" panose="020B0503030403020204" pitchFamily="34" charset="0"/>
              </a:rPr>
              <a:t>You can also send your request by post</a:t>
            </a:r>
            <a:endParaRPr lang="en-GB" sz="1400" b="1" i="0" u="none" baseline="0" dirty="0">
              <a:solidFill>
                <a:schemeClr val="bg1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75" name="Image 103">
            <a:extLst>
              <a:ext uri="{FF2B5EF4-FFF2-40B4-BE49-F238E27FC236}">
                <a16:creationId xmlns:a16="http://schemas.microsoft.com/office/drawing/2014/main" id="{4CF6E6AE-070B-965C-65CF-F2521906E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320" y="365599"/>
            <a:ext cx="170807" cy="484246"/>
          </a:xfrm>
          <a:prstGeom prst="rect">
            <a:avLst/>
          </a:prstGeom>
        </p:spPr>
      </p:pic>
      <p:pic>
        <p:nvPicPr>
          <p:cNvPr id="2" name="Image 103">
            <a:extLst>
              <a:ext uri="{FF2B5EF4-FFF2-40B4-BE49-F238E27FC236}">
                <a16:creationId xmlns:a16="http://schemas.microsoft.com/office/drawing/2014/main" id="{ABD3357A-CBFE-A1DF-A76E-9B3A8A6AB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320" y="433552"/>
            <a:ext cx="170807" cy="484246"/>
          </a:xfrm>
          <a:prstGeom prst="rect">
            <a:avLst/>
          </a:prstGeom>
        </p:spPr>
      </p:pic>
      <p:pic>
        <p:nvPicPr>
          <p:cNvPr id="5" name="Image 103">
            <a:extLst>
              <a:ext uri="{FF2B5EF4-FFF2-40B4-BE49-F238E27FC236}">
                <a16:creationId xmlns:a16="http://schemas.microsoft.com/office/drawing/2014/main" id="{E6B351D1-E3F7-3BF7-F463-5F78F6D08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320" y="365599"/>
            <a:ext cx="170807" cy="484246"/>
          </a:xfrm>
          <a:prstGeom prst="rect">
            <a:avLst/>
          </a:prstGeom>
        </p:spPr>
      </p:pic>
      <p:sp>
        <p:nvSpPr>
          <p:cNvPr id="15" name="Espace réservé du texte 1">
            <a:extLst>
              <a:ext uri="{FF2B5EF4-FFF2-40B4-BE49-F238E27FC236}">
                <a16:creationId xmlns:a16="http://schemas.microsoft.com/office/drawing/2014/main" id="{3E19964B-2C47-4EC3-817C-A1E315D5AE63}"/>
              </a:ext>
            </a:extLst>
          </p:cNvPr>
          <p:cNvSpPr txBox="1">
            <a:spLocks/>
          </p:cNvSpPr>
          <p:nvPr/>
        </p:nvSpPr>
        <p:spPr>
          <a:xfrm>
            <a:off x="1162687" y="286842"/>
            <a:ext cx="9164070" cy="565414"/>
          </a:xfrm>
          <a:prstGeom prst="rect">
            <a:avLst/>
          </a:prstGeom>
        </p:spPr>
        <p:txBody>
          <a:bodyPr lIns="180000" anchor="ctr"/>
          <a:lstStyle>
            <a:lvl1pPr marL="0" indent="0" algn="l" defTabSz="503556" rtl="0" eaLnBrk="1" latinLnBrk="0" hangingPunct="1">
              <a:spcBef>
                <a:spcPct val="20000"/>
              </a:spcBef>
              <a:buFont typeface="Arial"/>
              <a:buNone/>
              <a:defRPr lang="fr-FR" sz="2100" kern="1200" dirty="0">
                <a:solidFill>
                  <a:srgbClr val="00338E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1pPr>
            <a:lvl2pPr marL="818278" indent="-314721" algn="l" defTabSz="503556" rtl="0" eaLnBrk="1" latinLnBrk="0" hangingPunct="1">
              <a:spcBef>
                <a:spcPct val="20000"/>
              </a:spcBef>
              <a:buFont typeface="Arial"/>
              <a:buChar char="–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91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2447" indent="-251780" algn="l" defTabSz="503556" rtl="0" eaLnBrk="1" latinLnBrk="0" hangingPunct="1">
              <a:spcBef>
                <a:spcPct val="20000"/>
              </a:spcBef>
              <a:buFont typeface="Arial"/>
              <a:buChar char="–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6001" indent="-251780" algn="l" defTabSz="503556" rtl="0" eaLnBrk="1" latinLnBrk="0" hangingPunct="1">
              <a:spcBef>
                <a:spcPct val="20000"/>
              </a:spcBef>
              <a:buFont typeface="Arial"/>
              <a:buChar char="»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956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3112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667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0229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Your online account</a:t>
            </a:r>
          </a:p>
        </p:txBody>
      </p:sp>
      <p:sp>
        <p:nvSpPr>
          <p:cNvPr id="16" name="Espace réservé du contenu 6">
            <a:extLst>
              <a:ext uri="{FF2B5EF4-FFF2-40B4-BE49-F238E27FC236}">
                <a16:creationId xmlns:a16="http://schemas.microsoft.com/office/drawing/2014/main" id="{7EA21AF8-5651-458C-8BEF-C534B4FE0D3F}"/>
              </a:ext>
            </a:extLst>
          </p:cNvPr>
          <p:cNvSpPr txBox="1">
            <a:spLocks/>
          </p:cNvSpPr>
          <p:nvPr/>
        </p:nvSpPr>
        <p:spPr>
          <a:xfrm>
            <a:off x="443880" y="1103769"/>
            <a:ext cx="9813695" cy="401078"/>
          </a:xfrm>
          <a:prstGeom prst="rect">
            <a:avLst/>
          </a:prstGeom>
        </p:spPr>
        <p:txBody>
          <a:bodyPr/>
          <a:lstStyle>
            <a:lvl1pPr marL="0" indent="0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2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1pPr>
            <a:lvl2pPr marL="1022229" indent="-427186" algn="l" defTabSz="1190084" rtl="0" eaLnBrk="1" latinLnBrk="0" hangingPunct="1">
              <a:spcBef>
                <a:spcPct val="20000"/>
              </a:spcBef>
              <a:buClr>
                <a:srgbClr val="00338E"/>
              </a:buClr>
              <a:buSzPct val="160000"/>
              <a:buFont typeface="Segoe UI Light" panose="020B0502040204020203" pitchFamily="34" charset="0"/>
              <a:buChar char="›"/>
              <a:defRPr sz="2342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2pPr>
            <a:lvl3pPr marL="1546074" indent="-355989" algn="l" defTabSz="1190084" rtl="0" eaLnBrk="1" latinLnBrk="0" hangingPunct="1">
              <a:spcBef>
                <a:spcPct val="20000"/>
              </a:spcBef>
              <a:buClr>
                <a:srgbClr val="00338E"/>
              </a:buClr>
              <a:buSzPct val="100000"/>
              <a:buFont typeface="Arial" panose="020B0604020202020204" pitchFamily="34" charset="0"/>
              <a:buChar char="•"/>
              <a:defRPr sz="2083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3pPr>
            <a:lvl4pPr marL="2141115" indent="-355989" algn="l" defTabSz="1190084" rtl="0" eaLnBrk="1" latinLnBrk="0" hangingPunct="1">
              <a:spcBef>
                <a:spcPct val="20000"/>
              </a:spcBef>
              <a:buClr>
                <a:srgbClr val="002060"/>
              </a:buClr>
              <a:buSzPct val="80000"/>
              <a:buFont typeface="Source Sans Pro Light" pitchFamily="34" charset="0"/>
              <a:buChar char="−"/>
              <a:defRPr sz="1823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4pPr>
            <a:lvl5pPr marL="2677690" indent="-297521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23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5pPr>
            <a:lvl6pPr marL="3272732" indent="-297521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7773" indent="-297521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62816" indent="-297521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57858" indent="-297521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marR="213995"/>
            <a:r>
              <a:rPr lang="en-US" sz="2400" dirty="0">
                <a:solidFill>
                  <a:schemeClr val="accent2"/>
                </a:solidFill>
                <a:latin typeface="Source Sans Pro" panose="020B0503030403020204" pitchFamily="34" charset="0"/>
              </a:rPr>
              <a:t>Access your Membership Guide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83698B-1D0C-4A6A-803C-DED973101232}"/>
              </a:ext>
            </a:extLst>
          </p:cNvPr>
          <p:cNvSpPr/>
          <p:nvPr/>
        </p:nvSpPr>
        <p:spPr>
          <a:xfrm>
            <a:off x="3053875" y="4414305"/>
            <a:ext cx="15130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 algn="ctr"/>
            <a:r>
              <a:rPr lang="en-US" sz="1400" b="1" dirty="0">
                <a:solidFill>
                  <a:schemeClr val="bg1"/>
                </a:solidFill>
                <a:latin typeface="Source Sans Pro" panose="020B0503030403020204" pitchFamily="34" charset="0"/>
              </a:rPr>
              <a:t>Request a reimbursement</a:t>
            </a:r>
          </a:p>
        </p:txBody>
      </p:sp>
      <p:pic>
        <p:nvPicPr>
          <p:cNvPr id="22" name="Image 2">
            <a:extLst>
              <a:ext uri="{FF2B5EF4-FFF2-40B4-BE49-F238E27FC236}">
                <a16:creationId xmlns:a16="http://schemas.microsoft.com/office/drawing/2014/main" id="{44705571-3605-41CD-A279-7B1775270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2174" y="1714476"/>
            <a:ext cx="5267465" cy="3856320"/>
          </a:xfrm>
          <a:prstGeom prst="rect">
            <a:avLst/>
          </a:prstGeom>
        </p:spPr>
      </p:pic>
      <p:sp>
        <p:nvSpPr>
          <p:cNvPr id="23" name="ZoneTexte 28">
            <a:extLst>
              <a:ext uri="{FF2B5EF4-FFF2-40B4-BE49-F238E27FC236}">
                <a16:creationId xmlns:a16="http://schemas.microsoft.com/office/drawing/2014/main" id="{76CEEC2B-09DE-4837-B02E-C3AA7F77F5F9}"/>
              </a:ext>
            </a:extLst>
          </p:cNvPr>
          <p:cNvSpPr txBox="1"/>
          <p:nvPr/>
        </p:nvSpPr>
        <p:spPr>
          <a:xfrm>
            <a:off x="2980940" y="5717242"/>
            <a:ext cx="4729933" cy="73866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Details of </a:t>
            </a:r>
            <a:r>
              <a:rPr lang="fr-FR" sz="1400" dirty="0" err="1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your</a:t>
            </a:r>
            <a:r>
              <a:rPr lang="fr-FR" sz="1400" dirty="0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 </a:t>
            </a:r>
            <a:r>
              <a:rPr lang="fr-FR" sz="1400" dirty="0" err="1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health</a:t>
            </a:r>
            <a:r>
              <a:rPr lang="fr-FR" sz="1400" dirty="0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 cover (table of </a:t>
            </a:r>
            <a:r>
              <a:rPr lang="fr-FR" sz="1400" dirty="0" err="1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benefits</a:t>
            </a:r>
            <a:r>
              <a:rPr lang="fr-FR" sz="1400" dirty="0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Procedures</a:t>
            </a:r>
            <a:r>
              <a:rPr lang="fr-FR" sz="1400" dirty="0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 (claim </a:t>
            </a:r>
            <a:r>
              <a:rPr lang="fr-FR" sz="1400" dirty="0" err="1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submission</a:t>
            </a:r>
            <a:r>
              <a:rPr lang="fr-FR" sz="1400" dirty="0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, hospitalisations)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Information on online </a:t>
            </a:r>
            <a:r>
              <a:rPr lang="fr-FR" sz="1400" dirty="0" err="1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tools</a:t>
            </a:r>
            <a:r>
              <a:rPr lang="fr-FR" sz="1400" dirty="0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 (</a:t>
            </a:r>
            <a:r>
              <a:rPr lang="fr-FR" sz="1400" dirty="0" err="1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website</a:t>
            </a:r>
            <a:r>
              <a:rPr lang="fr-FR" sz="1400" dirty="0">
                <a:solidFill>
                  <a:srgbClr val="00338E"/>
                </a:solidFill>
                <a:latin typeface="Source Sans Pro Semibold" panose="020B0603030403020204" pitchFamily="34" charset="0"/>
                <a:cs typeface="Arial" pitchFamily="34" charset="0"/>
              </a:rPr>
              <a:t>, mobile app)</a:t>
            </a:r>
          </a:p>
        </p:txBody>
      </p:sp>
    </p:spTree>
    <p:extLst>
      <p:ext uri="{BB962C8B-B14F-4D97-AF65-F5344CB8AC3E}">
        <p14:creationId xmlns:p14="http://schemas.microsoft.com/office/powerpoint/2010/main" val="2829105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17">
            <a:extLst>
              <a:ext uri="{FF2B5EF4-FFF2-40B4-BE49-F238E27FC236}">
                <a16:creationId xmlns:a16="http://schemas.microsoft.com/office/drawing/2014/main" id="{9FBCC548-7FF5-4993-B9CF-C12F1F4214F2}"/>
              </a:ext>
            </a:extLst>
          </p:cNvPr>
          <p:cNvSpPr txBox="1"/>
          <p:nvPr/>
        </p:nvSpPr>
        <p:spPr>
          <a:xfrm>
            <a:off x="9334580" y="722542"/>
            <a:ext cx="1217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QUALITY</a:t>
            </a:r>
            <a:br>
              <a:rPr kumimoji="0" lang="fr-FR" sz="1400" b="1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fr-FR" sz="1400" b="1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MONITORING</a:t>
            </a:r>
          </a:p>
        </p:txBody>
      </p:sp>
      <p:grpSp>
        <p:nvGrpSpPr>
          <p:cNvPr id="4" name="Groupe 28">
            <a:extLst>
              <a:ext uri="{FF2B5EF4-FFF2-40B4-BE49-F238E27FC236}">
                <a16:creationId xmlns:a16="http://schemas.microsoft.com/office/drawing/2014/main" id="{69F39195-332B-CC28-57DC-BE527A2033E4}"/>
              </a:ext>
            </a:extLst>
          </p:cNvPr>
          <p:cNvGrpSpPr/>
          <p:nvPr/>
        </p:nvGrpSpPr>
        <p:grpSpPr>
          <a:xfrm>
            <a:off x="2223540" y="1904659"/>
            <a:ext cx="5826209" cy="2355064"/>
            <a:chOff x="168166" y="692951"/>
            <a:chExt cx="10058400" cy="4065795"/>
          </a:xfrm>
        </p:grpSpPr>
        <p:pic>
          <p:nvPicPr>
            <p:cNvPr id="5" name="Image 29">
              <a:extLst>
                <a:ext uri="{FF2B5EF4-FFF2-40B4-BE49-F238E27FC236}">
                  <a16:creationId xmlns:a16="http://schemas.microsoft.com/office/drawing/2014/main" id="{6F0AF18A-2C41-49B3-5362-8B45FA537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166" y="692951"/>
              <a:ext cx="10058400" cy="406579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AB03A40-F2DA-3206-6650-3618E69FA126}"/>
                </a:ext>
              </a:extLst>
            </p:cNvPr>
            <p:cNvSpPr/>
            <p:nvPr/>
          </p:nvSpPr>
          <p:spPr>
            <a:xfrm>
              <a:off x="7894843" y="2156866"/>
              <a:ext cx="2060028" cy="4834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0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Espace réservé du texte 1">
            <a:extLst>
              <a:ext uri="{FF2B5EF4-FFF2-40B4-BE49-F238E27FC236}">
                <a16:creationId xmlns:a16="http://schemas.microsoft.com/office/drawing/2014/main" id="{9EBC6187-E5B5-B191-1921-4EEEC9867BEE}"/>
              </a:ext>
            </a:extLst>
          </p:cNvPr>
          <p:cNvSpPr txBox="1">
            <a:spLocks/>
          </p:cNvSpPr>
          <p:nvPr/>
        </p:nvSpPr>
        <p:spPr>
          <a:xfrm>
            <a:off x="5904250" y="4599806"/>
            <a:ext cx="3060000" cy="1031420"/>
          </a:xfrm>
          <a:prstGeom prst="rect">
            <a:avLst/>
          </a:prstGeom>
        </p:spPr>
        <p:txBody>
          <a:bodyPr/>
          <a:lstStyle>
            <a:lvl1pPr marL="377668" indent="-377668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35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8278" indent="-314721" algn="l" defTabSz="503556" rtl="0" eaLnBrk="1" latinLnBrk="0" hangingPunct="1">
              <a:spcBef>
                <a:spcPct val="20000"/>
              </a:spcBef>
              <a:buFont typeface="Arial"/>
              <a:buChar char="–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91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2447" indent="-251780" algn="l" defTabSz="503556" rtl="0" eaLnBrk="1" latinLnBrk="0" hangingPunct="1">
              <a:spcBef>
                <a:spcPct val="20000"/>
              </a:spcBef>
              <a:buFont typeface="Arial"/>
              <a:buChar char="–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6001" indent="-251780" algn="l" defTabSz="503556" rtl="0" eaLnBrk="1" latinLnBrk="0" hangingPunct="1">
              <a:spcBef>
                <a:spcPct val="20000"/>
              </a:spcBef>
              <a:buFont typeface="Arial"/>
              <a:buChar char="»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956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3112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667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0229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sz="1400" b="1" dirty="0">
                <a:solidFill>
                  <a:srgbClr val="00338E"/>
                </a:solidFill>
                <a:latin typeface="Source Sans Pro" panose="020B0503030403020204" pitchFamily="34" charset="0"/>
              </a:rPr>
              <a:t>A complaint may be expressed by email, postal mail, phone call</a:t>
            </a:r>
            <a:r>
              <a:rPr lang="en-US" sz="1400" dirty="0">
                <a:solidFill>
                  <a:srgbClr val="00338E"/>
                </a:solidFill>
                <a:latin typeface="Source Sans Pro" panose="020B0503030403020204" pitchFamily="34" charset="0"/>
              </a:rPr>
              <a:t>, through a satisfaction survey, via the Henner website, during an interaction with a sales representative…</a:t>
            </a:r>
            <a:endParaRPr lang="en-GB" sz="1400" dirty="0">
              <a:solidFill>
                <a:srgbClr val="00338E"/>
              </a:solidFill>
              <a:latin typeface="Source Sans Pro" panose="020B0503030403020204" pitchFamily="34" charset="0"/>
            </a:endParaRPr>
          </a:p>
        </p:txBody>
      </p:sp>
      <p:sp>
        <p:nvSpPr>
          <p:cNvPr id="14" name="Espace réservé du texte 1">
            <a:extLst>
              <a:ext uri="{FF2B5EF4-FFF2-40B4-BE49-F238E27FC236}">
                <a16:creationId xmlns:a16="http://schemas.microsoft.com/office/drawing/2014/main" id="{CAF454D4-061F-C949-9118-2F52FC0F8C3F}"/>
              </a:ext>
            </a:extLst>
          </p:cNvPr>
          <p:cNvSpPr txBox="1">
            <a:spLocks/>
          </p:cNvSpPr>
          <p:nvPr/>
        </p:nvSpPr>
        <p:spPr>
          <a:xfrm>
            <a:off x="1960644" y="4599806"/>
            <a:ext cx="3060000" cy="937545"/>
          </a:xfrm>
          <a:prstGeom prst="rect">
            <a:avLst/>
          </a:prstGeom>
          <a:noFill/>
        </p:spPr>
        <p:txBody>
          <a:bodyPr lIns="0"/>
          <a:lstStyle>
            <a:lvl1pPr indent="0" algn="just" defTabSz="503556">
              <a:spcBef>
                <a:spcPct val="20000"/>
              </a:spcBef>
              <a:buFont typeface="Arial"/>
              <a:buNone/>
              <a:defRPr lang="en-US" sz="1400" b="1" i="0" smtClean="0">
                <a:solidFill>
                  <a:srgbClr val="00338E"/>
                </a:solidFill>
                <a:effectLst/>
                <a:latin typeface="Source Sans Pro" panose="020B0503030403020204" pitchFamily="34" charset="0"/>
              </a:defRPr>
            </a:lvl1pPr>
            <a:lvl2pPr marL="818278" indent="-314721" defTabSz="503556">
              <a:spcBef>
                <a:spcPct val="20000"/>
              </a:spcBef>
              <a:buFont typeface="Arial"/>
              <a:buChar char="–"/>
              <a:defRPr sz="3086"/>
            </a:lvl2pPr>
            <a:lvl3pPr marL="1258891" indent="-251780" defTabSz="503556">
              <a:spcBef>
                <a:spcPct val="20000"/>
              </a:spcBef>
              <a:buFont typeface="Arial"/>
              <a:buChar char="•"/>
              <a:defRPr sz="2646"/>
            </a:lvl3pPr>
            <a:lvl4pPr marL="1762447" indent="-251780" defTabSz="503556">
              <a:spcBef>
                <a:spcPct val="20000"/>
              </a:spcBef>
              <a:buFont typeface="Arial"/>
              <a:buChar char="–"/>
              <a:defRPr sz="2205"/>
            </a:lvl4pPr>
            <a:lvl5pPr marL="2266001" indent="-251780" defTabSz="503556">
              <a:spcBef>
                <a:spcPct val="20000"/>
              </a:spcBef>
              <a:buFont typeface="Arial"/>
              <a:buChar char="»"/>
              <a:defRPr sz="2205"/>
            </a:lvl5pPr>
            <a:lvl6pPr marL="2769560" indent="-251780" defTabSz="503556">
              <a:spcBef>
                <a:spcPct val="20000"/>
              </a:spcBef>
              <a:buFont typeface="Arial"/>
              <a:buChar char="•"/>
              <a:defRPr sz="2205"/>
            </a:lvl6pPr>
            <a:lvl7pPr marL="3273112" indent="-251780" defTabSz="503556">
              <a:spcBef>
                <a:spcPct val="20000"/>
              </a:spcBef>
              <a:buFont typeface="Arial"/>
              <a:buChar char="•"/>
              <a:defRPr sz="2205"/>
            </a:lvl7pPr>
            <a:lvl8pPr marL="3776670" indent="-251780" defTabSz="503556">
              <a:spcBef>
                <a:spcPct val="20000"/>
              </a:spcBef>
              <a:buFont typeface="Arial"/>
              <a:buChar char="•"/>
              <a:defRPr sz="2205"/>
            </a:lvl8pPr>
            <a:lvl9pPr marL="4280229" indent="-251780" defTabSz="503556">
              <a:spcBef>
                <a:spcPct val="20000"/>
              </a:spcBef>
              <a:buFont typeface="Arial"/>
              <a:buChar char="•"/>
              <a:defRPr sz="2205"/>
            </a:lvl9pPr>
          </a:lstStyle>
          <a:p>
            <a:pPr marL="0" marR="0" lvl="0" indent="0" algn="just" defTabSz="503556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A complaint is any expression of dissatisfaction with an action or lack of action relating to a service provided by Henner, whether justified or not</a:t>
            </a:r>
          </a:p>
        </p:txBody>
      </p:sp>
      <p:pic>
        <p:nvPicPr>
          <p:cNvPr id="15" name="Graphique 12" descr="Contour de visage confus contour">
            <a:extLst>
              <a:ext uri="{FF2B5EF4-FFF2-40B4-BE49-F238E27FC236}">
                <a16:creationId xmlns:a16="http://schemas.microsoft.com/office/drawing/2014/main" id="{25713806-0DB6-0A15-EF8E-304886737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21509" y="3809885"/>
            <a:ext cx="648000" cy="648000"/>
          </a:xfrm>
          <a:prstGeom prst="rect">
            <a:avLst/>
          </a:prstGeom>
        </p:spPr>
      </p:pic>
      <p:pic>
        <p:nvPicPr>
          <p:cNvPr id="19" name="Image 16">
            <a:extLst>
              <a:ext uri="{FF2B5EF4-FFF2-40B4-BE49-F238E27FC236}">
                <a16:creationId xmlns:a16="http://schemas.microsoft.com/office/drawing/2014/main" id="{A9B89519-07EA-6508-7233-7F4F670B9D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228" y="2047837"/>
            <a:ext cx="1242148" cy="1532585"/>
          </a:xfrm>
          <a:prstGeom prst="rect">
            <a:avLst/>
          </a:prstGeom>
        </p:spPr>
      </p:pic>
      <p:sp>
        <p:nvSpPr>
          <p:cNvPr id="20" name="Forme libre : forme 9">
            <a:extLst>
              <a:ext uri="{FF2B5EF4-FFF2-40B4-BE49-F238E27FC236}">
                <a16:creationId xmlns:a16="http://schemas.microsoft.com/office/drawing/2014/main" id="{C9AEF4E9-20C5-0864-432F-E8D619C983BE}"/>
              </a:ext>
            </a:extLst>
          </p:cNvPr>
          <p:cNvSpPr/>
          <p:nvPr/>
        </p:nvSpPr>
        <p:spPr>
          <a:xfrm>
            <a:off x="7184524" y="3809885"/>
            <a:ext cx="576000" cy="576000"/>
          </a:xfrm>
          <a:custGeom>
            <a:avLst/>
            <a:gdLst>
              <a:gd name="connsiteX0" fmla="*/ 686326 w 710757"/>
              <a:gd name="connsiteY0" fmla="*/ 691544 h 710072"/>
              <a:gd name="connsiteX1" fmla="*/ 648807 w 710757"/>
              <a:gd name="connsiteY1" fmla="*/ 614715 h 710072"/>
              <a:gd name="connsiteX2" fmla="*/ 648807 w 710757"/>
              <a:gd name="connsiteY2" fmla="*/ 614715 h 710072"/>
              <a:gd name="connsiteX3" fmla="*/ 649359 w 710757"/>
              <a:gd name="connsiteY3" fmla="*/ 595151 h 710072"/>
              <a:gd name="connsiteX4" fmla="*/ 658522 w 710757"/>
              <a:gd name="connsiteY4" fmla="*/ 514398 h 710072"/>
              <a:gd name="connsiteX5" fmla="*/ 646721 w 710757"/>
              <a:gd name="connsiteY5" fmla="*/ 282492 h 710072"/>
              <a:gd name="connsiteX6" fmla="*/ 604563 w 710757"/>
              <a:gd name="connsiteY6" fmla="*/ 230162 h 710072"/>
              <a:gd name="connsiteX7" fmla="*/ 561072 w 710757"/>
              <a:gd name="connsiteY7" fmla="*/ 162306 h 710072"/>
              <a:gd name="connsiteX8" fmla="*/ 640129 w 710757"/>
              <a:gd name="connsiteY8" fmla="*/ 83249 h 710072"/>
              <a:gd name="connsiteX9" fmla="*/ 687669 w 710757"/>
              <a:gd name="connsiteY9" fmla="*/ 130874 h 710072"/>
              <a:gd name="connsiteX10" fmla="*/ 710757 w 710757"/>
              <a:gd name="connsiteY10" fmla="*/ 0 h 710072"/>
              <a:gd name="connsiteX11" fmla="*/ 579903 w 710757"/>
              <a:gd name="connsiteY11" fmla="*/ 23098 h 710072"/>
              <a:gd name="connsiteX12" fmla="*/ 626623 w 710757"/>
              <a:gd name="connsiteY12" fmla="*/ 69828 h 710072"/>
              <a:gd name="connsiteX13" fmla="*/ 547194 w 710757"/>
              <a:gd name="connsiteY13" fmla="*/ 149257 h 710072"/>
              <a:gd name="connsiteX14" fmla="*/ 480062 w 710757"/>
              <a:gd name="connsiteY14" fmla="*/ 105651 h 710072"/>
              <a:gd name="connsiteX15" fmla="*/ 427427 w 710757"/>
              <a:gd name="connsiteY15" fmla="*/ 63189 h 710072"/>
              <a:gd name="connsiteX16" fmla="*/ 195521 w 710757"/>
              <a:gd name="connsiteY16" fmla="*/ 51387 h 710072"/>
              <a:gd name="connsiteX17" fmla="*/ 115064 w 710757"/>
              <a:gd name="connsiteY17" fmla="*/ 60531 h 710072"/>
              <a:gd name="connsiteX18" fmla="*/ 94975 w 710757"/>
              <a:gd name="connsiteY18" fmla="*/ 61103 h 710072"/>
              <a:gd name="connsiteX19" fmla="*/ 94975 w 710757"/>
              <a:gd name="connsiteY19" fmla="*/ 61103 h 710072"/>
              <a:gd name="connsiteX20" fmla="*/ 18375 w 710757"/>
              <a:gd name="connsiteY20" fmla="*/ 23593 h 710072"/>
              <a:gd name="connsiteX21" fmla="*/ 6000 w 710757"/>
              <a:gd name="connsiteY21" fmla="*/ 18272 h 710072"/>
              <a:gd name="connsiteX22" fmla="*/ 535 w 710757"/>
              <a:gd name="connsiteY22" fmla="*/ 30261 h 710072"/>
              <a:gd name="connsiteX23" fmla="*/ 40045 w 710757"/>
              <a:gd name="connsiteY23" fmla="*/ 70866 h 710072"/>
              <a:gd name="connsiteX24" fmla="*/ 173547 w 710757"/>
              <a:gd name="connsiteY24" fmla="*/ 426949 h 710072"/>
              <a:gd name="connsiteX25" fmla="*/ 191387 w 710757"/>
              <a:gd name="connsiteY25" fmla="*/ 420281 h 710072"/>
              <a:gd name="connsiteX26" fmla="*/ 62800 w 710757"/>
              <a:gd name="connsiteY26" fmla="*/ 77381 h 710072"/>
              <a:gd name="connsiteX27" fmla="*/ 95566 w 710757"/>
              <a:gd name="connsiteY27" fmla="*/ 80010 h 710072"/>
              <a:gd name="connsiteX28" fmla="*/ 95566 w 710757"/>
              <a:gd name="connsiteY28" fmla="*/ 80201 h 710072"/>
              <a:gd name="connsiteX29" fmla="*/ 100719 w 710757"/>
              <a:gd name="connsiteY29" fmla="*/ 80048 h 710072"/>
              <a:gd name="connsiteX30" fmla="*/ 110949 w 710757"/>
              <a:gd name="connsiteY30" fmla="*/ 79743 h 710072"/>
              <a:gd name="connsiteX31" fmla="*/ 362504 w 710757"/>
              <a:gd name="connsiteY31" fmla="*/ 138198 h 710072"/>
              <a:gd name="connsiteX32" fmla="*/ 494654 w 710757"/>
              <a:gd name="connsiteY32" fmla="*/ 197301 h 710072"/>
              <a:gd name="connsiteX33" fmla="*/ 499350 w 710757"/>
              <a:gd name="connsiteY33" fmla="*/ 197129 h 710072"/>
              <a:gd name="connsiteX34" fmla="*/ 236955 w 710757"/>
              <a:gd name="connsiteY34" fmla="*/ 459486 h 710072"/>
              <a:gd name="connsiteX35" fmla="*/ 163784 w 710757"/>
              <a:gd name="connsiteY35" fmla="*/ 472402 h 710072"/>
              <a:gd name="connsiteX36" fmla="*/ 60571 w 710757"/>
              <a:gd name="connsiteY36" fmla="*/ 575624 h 710072"/>
              <a:gd name="connsiteX37" fmla="*/ 150106 w 710757"/>
              <a:gd name="connsiteY37" fmla="*/ 559822 h 710072"/>
              <a:gd name="connsiteX38" fmla="*/ 134304 w 710757"/>
              <a:gd name="connsiteY38" fmla="*/ 649357 h 710072"/>
              <a:gd name="connsiteX39" fmla="*/ 237508 w 710757"/>
              <a:gd name="connsiteY39" fmla="*/ 546164 h 710072"/>
              <a:gd name="connsiteX40" fmla="*/ 250414 w 710757"/>
              <a:gd name="connsiteY40" fmla="*/ 473002 h 710072"/>
              <a:gd name="connsiteX41" fmla="*/ 512771 w 710757"/>
              <a:gd name="connsiteY41" fmla="*/ 210626 h 710072"/>
              <a:gd name="connsiteX42" fmla="*/ 571130 w 710757"/>
              <a:gd name="connsiteY42" fmla="*/ 347167 h 710072"/>
              <a:gd name="connsiteX43" fmla="*/ 630185 w 710757"/>
              <a:gd name="connsiteY43" fmla="*/ 599380 h 710072"/>
              <a:gd name="connsiteX44" fmla="*/ 629890 w 710757"/>
              <a:gd name="connsiteY44" fmla="*/ 609029 h 710072"/>
              <a:gd name="connsiteX45" fmla="*/ 629747 w 710757"/>
              <a:gd name="connsiteY45" fmla="*/ 614115 h 710072"/>
              <a:gd name="connsiteX46" fmla="*/ 629928 w 710757"/>
              <a:gd name="connsiteY46" fmla="*/ 614115 h 710072"/>
              <a:gd name="connsiteX47" fmla="*/ 632557 w 710757"/>
              <a:gd name="connsiteY47" fmla="*/ 647090 h 710072"/>
              <a:gd name="connsiteX48" fmla="*/ 289657 w 710757"/>
              <a:gd name="connsiteY48" fmla="*/ 518503 h 710072"/>
              <a:gd name="connsiteX49" fmla="*/ 282989 w 710757"/>
              <a:gd name="connsiteY49" fmla="*/ 536343 h 710072"/>
              <a:gd name="connsiteX50" fmla="*/ 639091 w 710757"/>
              <a:gd name="connsiteY50" fmla="*/ 669884 h 710072"/>
              <a:gd name="connsiteX51" fmla="*/ 679658 w 710757"/>
              <a:gd name="connsiteY51" fmla="*/ 709393 h 710072"/>
              <a:gd name="connsiteX52" fmla="*/ 692033 w 710757"/>
              <a:gd name="connsiteY52" fmla="*/ 704072 h 710072"/>
              <a:gd name="connsiteX53" fmla="*/ 686711 w 710757"/>
              <a:gd name="connsiteY53" fmla="*/ 691697 h 710072"/>
              <a:gd name="connsiteX54" fmla="*/ 686326 w 710757"/>
              <a:gd name="connsiteY54" fmla="*/ 691553 h 710072"/>
              <a:gd name="connsiteX55" fmla="*/ 687278 w 710757"/>
              <a:gd name="connsiteY55" fmla="*/ 23498 h 710072"/>
              <a:gd name="connsiteX56" fmla="*/ 675277 w 710757"/>
              <a:gd name="connsiteY56" fmla="*/ 91516 h 710072"/>
              <a:gd name="connsiteX57" fmla="*/ 619251 w 710757"/>
              <a:gd name="connsiteY57" fmla="*/ 35500 h 710072"/>
              <a:gd name="connsiteX58" fmla="*/ 374810 w 710757"/>
              <a:gd name="connsiteY58" fmla="*/ 123577 h 710072"/>
              <a:gd name="connsiteX59" fmla="*/ 244994 w 710757"/>
              <a:gd name="connsiteY59" fmla="*/ 64075 h 710072"/>
              <a:gd name="connsiteX60" fmla="*/ 418273 w 710757"/>
              <a:gd name="connsiteY60" fmla="*/ 79896 h 710072"/>
              <a:gd name="connsiteX61" fmla="*/ 466346 w 710757"/>
              <a:gd name="connsiteY61" fmla="*/ 118872 h 710072"/>
              <a:gd name="connsiteX62" fmla="*/ 532068 w 710757"/>
              <a:gd name="connsiteY62" fmla="*/ 164344 h 710072"/>
              <a:gd name="connsiteX63" fmla="*/ 519990 w 710757"/>
              <a:gd name="connsiteY63" fmla="*/ 176422 h 710072"/>
              <a:gd name="connsiteX64" fmla="*/ 374810 w 710757"/>
              <a:gd name="connsiteY64" fmla="*/ 123577 h 710072"/>
              <a:gd name="connsiteX65" fmla="*/ 146782 w 710757"/>
              <a:gd name="connsiteY65" fmla="*/ 541068 h 710072"/>
              <a:gd name="connsiteX66" fmla="*/ 116778 w 710757"/>
              <a:gd name="connsiteY66" fmla="*/ 546364 h 710072"/>
              <a:gd name="connsiteX67" fmla="*/ 172976 w 710757"/>
              <a:gd name="connsiteY67" fmla="*/ 490166 h 710072"/>
              <a:gd name="connsiteX68" fmla="*/ 213438 w 710757"/>
              <a:gd name="connsiteY68" fmla="*/ 483022 h 710072"/>
              <a:gd name="connsiteX69" fmla="*/ 157240 w 710757"/>
              <a:gd name="connsiteY69" fmla="*/ 539220 h 710072"/>
              <a:gd name="connsiteX70" fmla="*/ 219791 w 710757"/>
              <a:gd name="connsiteY70" fmla="*/ 536915 h 710072"/>
              <a:gd name="connsiteX71" fmla="*/ 163594 w 710757"/>
              <a:gd name="connsiteY71" fmla="*/ 593112 h 710072"/>
              <a:gd name="connsiteX72" fmla="*/ 168889 w 710757"/>
              <a:gd name="connsiteY72" fmla="*/ 563099 h 710072"/>
              <a:gd name="connsiteX73" fmla="*/ 170737 w 710757"/>
              <a:gd name="connsiteY73" fmla="*/ 552621 h 710072"/>
              <a:gd name="connsiteX74" fmla="*/ 226935 w 710757"/>
              <a:gd name="connsiteY74" fmla="*/ 496424 h 710072"/>
              <a:gd name="connsiteX75" fmla="*/ 585703 w 710757"/>
              <a:gd name="connsiteY75" fmla="*/ 334890 h 710072"/>
              <a:gd name="connsiteX76" fmla="*/ 533497 w 710757"/>
              <a:gd name="connsiteY76" fmla="*/ 189890 h 710072"/>
              <a:gd name="connsiteX77" fmla="*/ 545975 w 710757"/>
              <a:gd name="connsiteY77" fmla="*/ 177422 h 710072"/>
              <a:gd name="connsiteX78" fmla="*/ 591352 w 710757"/>
              <a:gd name="connsiteY78" fmla="*/ 243869 h 710072"/>
              <a:gd name="connsiteX79" fmla="*/ 630033 w 710757"/>
              <a:gd name="connsiteY79" fmla="*/ 291646 h 710072"/>
              <a:gd name="connsiteX80" fmla="*/ 645806 w 710757"/>
              <a:gd name="connsiteY80" fmla="*/ 465382 h 710072"/>
              <a:gd name="connsiteX81" fmla="*/ 585703 w 710757"/>
              <a:gd name="connsiteY81" fmla="*/ 334890 h 710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710757" h="710072">
                <a:moveTo>
                  <a:pt x="686326" y="691544"/>
                </a:moveTo>
                <a:cubicBezTo>
                  <a:pt x="658017" y="680933"/>
                  <a:pt x="649092" y="652682"/>
                  <a:pt x="648807" y="614715"/>
                </a:cubicBezTo>
                <a:lnTo>
                  <a:pt x="648807" y="614715"/>
                </a:lnTo>
                <a:cubicBezTo>
                  <a:pt x="649016" y="607971"/>
                  <a:pt x="649197" y="601494"/>
                  <a:pt x="649359" y="595151"/>
                </a:cubicBezTo>
                <a:cubicBezTo>
                  <a:pt x="650721" y="570662"/>
                  <a:pt x="654503" y="543230"/>
                  <a:pt x="658522" y="514398"/>
                </a:cubicBezTo>
                <a:cubicBezTo>
                  <a:pt x="669485" y="435788"/>
                  <a:pt x="681915" y="346700"/>
                  <a:pt x="646721" y="282492"/>
                </a:cubicBezTo>
                <a:cubicBezTo>
                  <a:pt x="635634" y="262855"/>
                  <a:pt x="621391" y="245175"/>
                  <a:pt x="604563" y="230162"/>
                </a:cubicBezTo>
                <a:cubicBezTo>
                  <a:pt x="583443" y="212545"/>
                  <a:pt x="568258" y="188853"/>
                  <a:pt x="561072" y="162306"/>
                </a:cubicBezTo>
                <a:lnTo>
                  <a:pt x="640129" y="83249"/>
                </a:lnTo>
                <a:lnTo>
                  <a:pt x="687669" y="130874"/>
                </a:lnTo>
                <a:lnTo>
                  <a:pt x="710757" y="0"/>
                </a:lnTo>
                <a:lnTo>
                  <a:pt x="579903" y="23098"/>
                </a:lnTo>
                <a:lnTo>
                  <a:pt x="626623" y="69828"/>
                </a:lnTo>
                <a:lnTo>
                  <a:pt x="547194" y="149257"/>
                </a:lnTo>
                <a:cubicBezTo>
                  <a:pt x="520941" y="141802"/>
                  <a:pt x="497546" y="126605"/>
                  <a:pt x="480062" y="105651"/>
                </a:cubicBezTo>
                <a:cubicBezTo>
                  <a:pt x="464959" y="88712"/>
                  <a:pt x="447178" y="74366"/>
                  <a:pt x="427427" y="63189"/>
                </a:cubicBezTo>
                <a:cubicBezTo>
                  <a:pt x="363209" y="28004"/>
                  <a:pt x="274122" y="40386"/>
                  <a:pt x="195521" y="51387"/>
                </a:cubicBezTo>
                <a:cubicBezTo>
                  <a:pt x="166803" y="55388"/>
                  <a:pt x="139476" y="59150"/>
                  <a:pt x="115064" y="60531"/>
                </a:cubicBezTo>
                <a:cubicBezTo>
                  <a:pt x="108549" y="60703"/>
                  <a:pt x="101900" y="60884"/>
                  <a:pt x="94975" y="61103"/>
                </a:cubicBezTo>
                <a:lnTo>
                  <a:pt x="94975" y="61103"/>
                </a:lnTo>
                <a:cubicBezTo>
                  <a:pt x="57123" y="60789"/>
                  <a:pt x="28967" y="51845"/>
                  <a:pt x="18375" y="23593"/>
                </a:cubicBezTo>
                <a:cubicBezTo>
                  <a:pt x="16428" y="18707"/>
                  <a:pt x="10887" y="16324"/>
                  <a:pt x="6000" y="18272"/>
                </a:cubicBezTo>
                <a:cubicBezTo>
                  <a:pt x="1263" y="20161"/>
                  <a:pt x="-1147" y="25446"/>
                  <a:pt x="535" y="30261"/>
                </a:cubicBezTo>
                <a:cubicBezTo>
                  <a:pt x="7157" y="48908"/>
                  <a:pt x="21585" y="63737"/>
                  <a:pt x="40045" y="70866"/>
                </a:cubicBezTo>
                <a:lnTo>
                  <a:pt x="173547" y="426949"/>
                </a:lnTo>
                <a:lnTo>
                  <a:pt x="191387" y="420281"/>
                </a:lnTo>
                <a:lnTo>
                  <a:pt x="62800" y="77381"/>
                </a:lnTo>
                <a:cubicBezTo>
                  <a:pt x="73630" y="79167"/>
                  <a:pt x="84590" y="80046"/>
                  <a:pt x="95566" y="80010"/>
                </a:cubicBezTo>
                <a:lnTo>
                  <a:pt x="95566" y="80201"/>
                </a:lnTo>
                <a:lnTo>
                  <a:pt x="100719" y="80048"/>
                </a:lnTo>
                <a:cubicBezTo>
                  <a:pt x="104072" y="80048"/>
                  <a:pt x="107501" y="79886"/>
                  <a:pt x="110949" y="79743"/>
                </a:cubicBezTo>
                <a:cubicBezTo>
                  <a:pt x="260491" y="75638"/>
                  <a:pt x="299934" y="85458"/>
                  <a:pt x="362504" y="138198"/>
                </a:cubicBezTo>
                <a:cubicBezTo>
                  <a:pt x="397061" y="167326"/>
                  <a:pt x="432637" y="197301"/>
                  <a:pt x="494654" y="197301"/>
                </a:cubicBezTo>
                <a:cubicBezTo>
                  <a:pt x="496168" y="197301"/>
                  <a:pt x="497807" y="197168"/>
                  <a:pt x="499350" y="197129"/>
                </a:cubicBezTo>
                <a:lnTo>
                  <a:pt x="236955" y="459486"/>
                </a:lnTo>
                <a:lnTo>
                  <a:pt x="163784" y="472402"/>
                </a:lnTo>
                <a:lnTo>
                  <a:pt x="60571" y="575624"/>
                </a:lnTo>
                <a:lnTo>
                  <a:pt x="150106" y="559822"/>
                </a:lnTo>
                <a:lnTo>
                  <a:pt x="134304" y="649357"/>
                </a:lnTo>
                <a:lnTo>
                  <a:pt x="237508" y="546164"/>
                </a:lnTo>
                <a:lnTo>
                  <a:pt x="250414" y="473002"/>
                </a:lnTo>
                <a:lnTo>
                  <a:pt x="512771" y="210626"/>
                </a:lnTo>
                <a:cubicBezTo>
                  <a:pt x="511113" y="275815"/>
                  <a:pt x="541536" y="312049"/>
                  <a:pt x="571130" y="347167"/>
                </a:cubicBezTo>
                <a:cubicBezTo>
                  <a:pt x="624470" y="410432"/>
                  <a:pt x="634338" y="449875"/>
                  <a:pt x="630185" y="599380"/>
                </a:cubicBezTo>
                <a:cubicBezTo>
                  <a:pt x="630052" y="602628"/>
                  <a:pt x="629928" y="605866"/>
                  <a:pt x="629890" y="609029"/>
                </a:cubicBezTo>
                <a:cubicBezTo>
                  <a:pt x="629890" y="610733"/>
                  <a:pt x="629795" y="612372"/>
                  <a:pt x="629747" y="614115"/>
                </a:cubicBezTo>
                <a:lnTo>
                  <a:pt x="629928" y="614115"/>
                </a:lnTo>
                <a:cubicBezTo>
                  <a:pt x="629881" y="625161"/>
                  <a:pt x="630761" y="636191"/>
                  <a:pt x="632557" y="647090"/>
                </a:cubicBezTo>
                <a:lnTo>
                  <a:pt x="289657" y="518503"/>
                </a:lnTo>
                <a:lnTo>
                  <a:pt x="282989" y="536343"/>
                </a:lnTo>
                <a:lnTo>
                  <a:pt x="639091" y="669884"/>
                </a:lnTo>
                <a:cubicBezTo>
                  <a:pt x="646214" y="688334"/>
                  <a:pt x="661027" y="702760"/>
                  <a:pt x="679658" y="709393"/>
                </a:cubicBezTo>
                <a:cubicBezTo>
                  <a:pt x="684544" y="711341"/>
                  <a:pt x="690085" y="708959"/>
                  <a:pt x="692033" y="704072"/>
                </a:cubicBezTo>
                <a:cubicBezTo>
                  <a:pt x="693981" y="699185"/>
                  <a:pt x="691599" y="693645"/>
                  <a:pt x="686711" y="691697"/>
                </a:cubicBezTo>
                <a:cubicBezTo>
                  <a:pt x="686584" y="691646"/>
                  <a:pt x="686455" y="691599"/>
                  <a:pt x="686326" y="691553"/>
                </a:cubicBezTo>
                <a:close/>
                <a:moveTo>
                  <a:pt x="687278" y="23498"/>
                </a:moveTo>
                <a:lnTo>
                  <a:pt x="675277" y="91516"/>
                </a:lnTo>
                <a:lnTo>
                  <a:pt x="619251" y="35500"/>
                </a:lnTo>
                <a:close/>
                <a:moveTo>
                  <a:pt x="374810" y="123577"/>
                </a:moveTo>
                <a:cubicBezTo>
                  <a:pt x="333443" y="88716"/>
                  <a:pt x="300811" y="71285"/>
                  <a:pt x="244994" y="64075"/>
                </a:cubicBezTo>
                <a:cubicBezTo>
                  <a:pt x="307412" y="56683"/>
                  <a:pt x="371458" y="54235"/>
                  <a:pt x="418273" y="79896"/>
                </a:cubicBezTo>
                <a:cubicBezTo>
                  <a:pt x="436329" y="90161"/>
                  <a:pt x="452570" y="103329"/>
                  <a:pt x="466346" y="118872"/>
                </a:cubicBezTo>
                <a:cubicBezTo>
                  <a:pt x="483964" y="139445"/>
                  <a:pt x="506605" y="155110"/>
                  <a:pt x="532068" y="164344"/>
                </a:cubicBezTo>
                <a:lnTo>
                  <a:pt x="519990" y="176422"/>
                </a:lnTo>
                <a:cubicBezTo>
                  <a:pt x="448705" y="185633"/>
                  <a:pt x="414349" y="156896"/>
                  <a:pt x="374810" y="123577"/>
                </a:cubicBezTo>
                <a:close/>
                <a:moveTo>
                  <a:pt x="146782" y="541068"/>
                </a:moveTo>
                <a:lnTo>
                  <a:pt x="116778" y="546364"/>
                </a:lnTo>
                <a:lnTo>
                  <a:pt x="172976" y="490166"/>
                </a:lnTo>
                <a:lnTo>
                  <a:pt x="213438" y="483022"/>
                </a:lnTo>
                <a:lnTo>
                  <a:pt x="157240" y="539220"/>
                </a:lnTo>
                <a:close/>
                <a:moveTo>
                  <a:pt x="219791" y="536915"/>
                </a:moveTo>
                <a:lnTo>
                  <a:pt x="163594" y="593112"/>
                </a:lnTo>
                <a:lnTo>
                  <a:pt x="168889" y="563099"/>
                </a:lnTo>
                <a:lnTo>
                  <a:pt x="170737" y="552621"/>
                </a:lnTo>
                <a:lnTo>
                  <a:pt x="226935" y="496424"/>
                </a:lnTo>
                <a:close/>
                <a:moveTo>
                  <a:pt x="585703" y="334890"/>
                </a:moveTo>
                <a:cubicBezTo>
                  <a:pt x="552690" y="295723"/>
                  <a:pt x="524181" y="261728"/>
                  <a:pt x="533497" y="189890"/>
                </a:cubicBezTo>
                <a:lnTo>
                  <a:pt x="545975" y="177422"/>
                </a:lnTo>
                <a:cubicBezTo>
                  <a:pt x="554980" y="203184"/>
                  <a:pt x="570634" y="226106"/>
                  <a:pt x="591352" y="243869"/>
                </a:cubicBezTo>
                <a:cubicBezTo>
                  <a:pt x="606797" y="257547"/>
                  <a:pt x="619868" y="273692"/>
                  <a:pt x="630033" y="291646"/>
                </a:cubicBezTo>
                <a:cubicBezTo>
                  <a:pt x="655750" y="338576"/>
                  <a:pt x="653245" y="402822"/>
                  <a:pt x="645806" y="465382"/>
                </a:cubicBezTo>
                <a:cubicBezTo>
                  <a:pt x="638529" y="409489"/>
                  <a:pt x="620917" y="376685"/>
                  <a:pt x="585703" y="33489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29F24B-A994-50C8-CC67-0CFCF9601420}"/>
              </a:ext>
            </a:extLst>
          </p:cNvPr>
          <p:cNvSpPr txBox="1"/>
          <p:nvPr/>
        </p:nvSpPr>
        <p:spPr>
          <a:xfrm>
            <a:off x="2977543" y="6310527"/>
            <a:ext cx="5209004" cy="830997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en-GB" sz="1600" kern="0" dirty="0">
                <a:solidFill>
                  <a:srgbClr val="00338E"/>
                </a:solidFill>
                <a:latin typeface="Source Sans Pro" panose="020B0503030403020204" pitchFamily="34" charset="0"/>
              </a:rPr>
              <a:t>Phone (toll-free): 00 800 2020 2022</a:t>
            </a:r>
          </a:p>
          <a:p>
            <a:r>
              <a:rPr lang="en-GB" sz="1600" kern="0" dirty="0">
                <a:solidFill>
                  <a:srgbClr val="00338E"/>
                </a:solidFill>
                <a:latin typeface="Source Sans Pro" panose="020B0503030403020204" pitchFamily="34" charset="0"/>
              </a:rPr>
              <a:t>If toll-free number not available: +351 211 233 803</a:t>
            </a:r>
          </a:p>
          <a:p>
            <a:r>
              <a:rPr lang="en-GB" sz="1600" kern="0" dirty="0">
                <a:solidFill>
                  <a:srgbClr val="00338E"/>
                </a:solidFill>
                <a:latin typeface="Source Sans Pro" panose="020B0503030403020204" pitchFamily="34" charset="0"/>
              </a:rPr>
              <a:t>Email: embl@henner.com</a:t>
            </a:r>
          </a:p>
        </p:txBody>
      </p:sp>
      <p:sp>
        <p:nvSpPr>
          <p:cNvPr id="22" name="Arrondir un rectangle avec un coin du même côté 24">
            <a:extLst>
              <a:ext uri="{FF2B5EF4-FFF2-40B4-BE49-F238E27FC236}">
                <a16:creationId xmlns:a16="http://schemas.microsoft.com/office/drawing/2014/main" id="{57845BBF-DA41-55FD-58FE-A7847E833A38}"/>
              </a:ext>
            </a:extLst>
          </p:cNvPr>
          <p:cNvSpPr/>
          <p:nvPr/>
        </p:nvSpPr>
        <p:spPr>
          <a:xfrm rot="16200000">
            <a:off x="8414739" y="-1288105"/>
            <a:ext cx="773436" cy="3809760"/>
          </a:xfrm>
          <a:prstGeom prst="round2Same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23" name="ZoneTexte 102">
            <a:extLst>
              <a:ext uri="{FF2B5EF4-FFF2-40B4-BE49-F238E27FC236}">
                <a16:creationId xmlns:a16="http://schemas.microsoft.com/office/drawing/2014/main" id="{83B4AAC3-001C-2451-1824-1A447AA75134}"/>
              </a:ext>
            </a:extLst>
          </p:cNvPr>
          <p:cNvSpPr txBox="1"/>
          <p:nvPr/>
        </p:nvSpPr>
        <p:spPr>
          <a:xfrm>
            <a:off x="7107976" y="385821"/>
            <a:ext cx="3603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GB" sz="1400" b="1" dirty="0">
                <a:solidFill>
                  <a:schemeClr val="bg1"/>
                </a:solidFill>
                <a:latin typeface="Source Sans Pro" panose="020B0503030403020204" pitchFamily="34" charset="0"/>
              </a:rPr>
              <a:t>Member will receive a reply within 5 working days</a:t>
            </a:r>
            <a:endParaRPr lang="en-GB" sz="1400" b="1" i="0" u="none" baseline="0" dirty="0">
              <a:solidFill>
                <a:schemeClr val="bg1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24" name="Image 103">
            <a:extLst>
              <a:ext uri="{FF2B5EF4-FFF2-40B4-BE49-F238E27FC236}">
                <a16:creationId xmlns:a16="http://schemas.microsoft.com/office/drawing/2014/main" id="{5388DCEF-A4DB-83BE-921F-4AAB663FF0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320" y="365599"/>
            <a:ext cx="170807" cy="484246"/>
          </a:xfrm>
          <a:prstGeom prst="rect">
            <a:avLst/>
          </a:prstGeom>
        </p:spPr>
      </p:pic>
      <p:sp>
        <p:nvSpPr>
          <p:cNvPr id="25" name="Espace réservé du texte 1">
            <a:extLst>
              <a:ext uri="{FF2B5EF4-FFF2-40B4-BE49-F238E27FC236}">
                <a16:creationId xmlns:a16="http://schemas.microsoft.com/office/drawing/2014/main" id="{A8D2547C-C37E-4066-B944-40C76F53F37D}"/>
              </a:ext>
            </a:extLst>
          </p:cNvPr>
          <p:cNvSpPr txBox="1">
            <a:spLocks/>
          </p:cNvSpPr>
          <p:nvPr/>
        </p:nvSpPr>
        <p:spPr>
          <a:xfrm>
            <a:off x="1162687" y="286842"/>
            <a:ext cx="9164070" cy="565414"/>
          </a:xfrm>
          <a:prstGeom prst="rect">
            <a:avLst/>
          </a:prstGeom>
        </p:spPr>
        <p:txBody>
          <a:bodyPr lIns="180000" anchor="ctr"/>
          <a:lstStyle>
            <a:lvl1pPr marL="0" indent="0" algn="l" defTabSz="503556" rtl="0" eaLnBrk="1" latinLnBrk="0" hangingPunct="1">
              <a:spcBef>
                <a:spcPct val="20000"/>
              </a:spcBef>
              <a:buFont typeface="Arial"/>
              <a:buNone/>
              <a:defRPr lang="fr-FR" sz="2100" kern="1200" dirty="0">
                <a:solidFill>
                  <a:srgbClr val="00338E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1pPr>
            <a:lvl2pPr marL="818278" indent="-314721" algn="l" defTabSz="503556" rtl="0" eaLnBrk="1" latinLnBrk="0" hangingPunct="1">
              <a:spcBef>
                <a:spcPct val="20000"/>
              </a:spcBef>
              <a:buFont typeface="Arial"/>
              <a:buChar char="–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91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2447" indent="-251780" algn="l" defTabSz="503556" rtl="0" eaLnBrk="1" latinLnBrk="0" hangingPunct="1">
              <a:spcBef>
                <a:spcPct val="20000"/>
              </a:spcBef>
              <a:buFont typeface="Arial"/>
              <a:buChar char="–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6001" indent="-251780" algn="l" defTabSz="503556" rtl="0" eaLnBrk="1" latinLnBrk="0" hangingPunct="1">
              <a:spcBef>
                <a:spcPct val="20000"/>
              </a:spcBef>
              <a:buFont typeface="Arial"/>
              <a:buChar char="»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956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3112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667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0229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Member’s journey</a:t>
            </a:r>
          </a:p>
        </p:txBody>
      </p:sp>
      <p:sp>
        <p:nvSpPr>
          <p:cNvPr id="26" name="Espace réservé du contenu 6">
            <a:extLst>
              <a:ext uri="{FF2B5EF4-FFF2-40B4-BE49-F238E27FC236}">
                <a16:creationId xmlns:a16="http://schemas.microsoft.com/office/drawing/2014/main" id="{CE4A7C28-BEBF-4BD8-87AA-C8FB9BE895A4}"/>
              </a:ext>
            </a:extLst>
          </p:cNvPr>
          <p:cNvSpPr txBox="1">
            <a:spLocks/>
          </p:cNvSpPr>
          <p:nvPr/>
        </p:nvSpPr>
        <p:spPr>
          <a:xfrm>
            <a:off x="443880" y="1103769"/>
            <a:ext cx="9813695" cy="401078"/>
          </a:xfrm>
          <a:prstGeom prst="rect">
            <a:avLst/>
          </a:prstGeom>
        </p:spPr>
        <p:txBody>
          <a:bodyPr/>
          <a:lstStyle>
            <a:lvl1pPr marL="0" indent="0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2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1pPr>
            <a:lvl2pPr marL="1022229" indent="-427186" algn="l" defTabSz="1190084" rtl="0" eaLnBrk="1" latinLnBrk="0" hangingPunct="1">
              <a:spcBef>
                <a:spcPct val="20000"/>
              </a:spcBef>
              <a:buClr>
                <a:srgbClr val="00338E"/>
              </a:buClr>
              <a:buSzPct val="160000"/>
              <a:buFont typeface="Segoe UI Light" panose="020B0502040204020203" pitchFamily="34" charset="0"/>
              <a:buChar char="›"/>
              <a:defRPr sz="2342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2pPr>
            <a:lvl3pPr marL="1546074" indent="-355989" algn="l" defTabSz="1190084" rtl="0" eaLnBrk="1" latinLnBrk="0" hangingPunct="1">
              <a:spcBef>
                <a:spcPct val="20000"/>
              </a:spcBef>
              <a:buClr>
                <a:srgbClr val="00338E"/>
              </a:buClr>
              <a:buSzPct val="100000"/>
              <a:buFont typeface="Arial" panose="020B0604020202020204" pitchFamily="34" charset="0"/>
              <a:buChar char="•"/>
              <a:defRPr sz="2083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3pPr>
            <a:lvl4pPr marL="2141115" indent="-355989" algn="l" defTabSz="1190084" rtl="0" eaLnBrk="1" latinLnBrk="0" hangingPunct="1">
              <a:spcBef>
                <a:spcPct val="20000"/>
              </a:spcBef>
              <a:buClr>
                <a:srgbClr val="002060"/>
              </a:buClr>
              <a:buSzPct val="80000"/>
              <a:buFont typeface="Source Sans Pro Light" pitchFamily="34" charset="0"/>
              <a:buChar char="−"/>
              <a:defRPr sz="1823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4pPr>
            <a:lvl5pPr marL="2677690" indent="-297521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23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5pPr>
            <a:lvl6pPr marL="3272732" indent="-297521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7773" indent="-297521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62816" indent="-297521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57858" indent="-297521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marR="213995"/>
            <a:r>
              <a:rPr lang="en-US" sz="2400" dirty="0">
                <a:solidFill>
                  <a:schemeClr val="accent2"/>
                </a:solidFill>
                <a:latin typeface="Source Sans Pro" panose="020B0503030403020204" pitchFamily="34" charset="0"/>
              </a:rPr>
              <a:t>Complain process </a:t>
            </a:r>
          </a:p>
        </p:txBody>
      </p:sp>
    </p:spTree>
    <p:extLst>
      <p:ext uri="{BB962C8B-B14F-4D97-AF65-F5344CB8AC3E}">
        <p14:creationId xmlns:p14="http://schemas.microsoft.com/office/powerpoint/2010/main" val="3915675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79D3B182-98FB-4E96-92EA-1C34DC81AF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Table of contents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C1DB29C-D1E7-43C2-A360-FB9C4861B54C}"/>
              </a:ext>
            </a:extLst>
          </p:cNvPr>
          <p:cNvSpPr txBox="1"/>
          <p:nvPr/>
        </p:nvSpPr>
        <p:spPr>
          <a:xfrm>
            <a:off x="1420531" y="1979721"/>
            <a:ext cx="78507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400" dirty="0">
                <a:solidFill>
                  <a:srgbClr val="00338E"/>
                </a:solidFill>
                <a:latin typeface="Source Sans Pro Black" panose="020B0803030403020204" pitchFamily="34" charset="0"/>
              </a:rPr>
              <a:t>1. Key information about</a:t>
            </a:r>
            <a:r>
              <a:rPr lang="en-US" sz="2400" dirty="0">
                <a:solidFill>
                  <a:srgbClr val="00338E"/>
                </a:solidFill>
                <a:latin typeface="Source Sans Pro Black" panose="020B0803030403020204" pitchFamily="34" charset="0"/>
              </a:rPr>
              <a:t> </a:t>
            </a:r>
            <a:r>
              <a:rPr lang="en-US" sz="2400" dirty="0" err="1">
                <a:solidFill>
                  <a:srgbClr val="00338E"/>
                </a:solidFill>
                <a:latin typeface="Source Sans Pro Black" panose="020B0803030403020204" pitchFamily="34" charset="0"/>
              </a:rPr>
              <a:t>Henner</a:t>
            </a:r>
            <a:endParaRPr lang="en-US" sz="2400" dirty="0">
              <a:solidFill>
                <a:srgbClr val="00338E"/>
              </a:solidFill>
              <a:latin typeface="Source Sans Pro Black" panose="020B0803030403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00338E"/>
                </a:solidFill>
                <a:latin typeface="Source Sans Pro Black" panose="020B0803030403020204" pitchFamily="34" charset="0"/>
              </a:rPr>
              <a:t>2. </a:t>
            </a:r>
            <a:r>
              <a:rPr lang="en-US" sz="2400" dirty="0" err="1">
                <a:solidFill>
                  <a:srgbClr val="00338E"/>
                </a:solidFill>
                <a:latin typeface="Source Sans Pro Black" panose="020B0803030403020204" pitchFamily="34" charset="0"/>
              </a:rPr>
              <a:t>Henner’s</a:t>
            </a:r>
            <a:r>
              <a:rPr lang="en-US" sz="2400" dirty="0">
                <a:solidFill>
                  <a:srgbClr val="00338E"/>
                </a:solidFill>
                <a:latin typeface="Source Sans Pro Black" panose="020B0803030403020204" pitchFamily="34" charset="0"/>
              </a:rPr>
              <a:t> worldwide Operations offices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00338E"/>
                </a:solidFill>
                <a:latin typeface="Source Sans Pro Black" panose="020B0803030403020204" pitchFamily="34" charset="0"/>
              </a:rPr>
              <a:t>3. Your dedicated Client Service Team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00338E"/>
                </a:solidFill>
                <a:latin typeface="Source Sans Pro Black" panose="020B0803030403020204" pitchFamily="34" charset="0"/>
              </a:rPr>
              <a:t>4. Your Member documents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00338E"/>
                </a:solidFill>
                <a:latin typeface="Source Sans Pro Black" panose="020B0803030403020204" pitchFamily="34" charset="0"/>
              </a:rPr>
              <a:t>5. Your online account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00338E"/>
                </a:solidFill>
                <a:latin typeface="Source Sans Pro Black" panose="020B0803030403020204" pitchFamily="34" charset="0"/>
              </a:rPr>
              <a:t>6. Your healthcare journey and reimbursement process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00338E"/>
                </a:solidFill>
                <a:latin typeface="Source Sans Pro Black" panose="020B0803030403020204" pitchFamily="34" charset="0"/>
              </a:rPr>
              <a:t>7. Questions &amp; Answers</a:t>
            </a:r>
          </a:p>
        </p:txBody>
      </p:sp>
    </p:spTree>
    <p:extLst>
      <p:ext uri="{BB962C8B-B14F-4D97-AF65-F5344CB8AC3E}">
        <p14:creationId xmlns:p14="http://schemas.microsoft.com/office/powerpoint/2010/main" val="736376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7">
            <a:extLst>
              <a:ext uri="{FF2B5EF4-FFF2-40B4-BE49-F238E27FC236}">
                <a16:creationId xmlns:a16="http://schemas.microsoft.com/office/drawing/2014/main" id="{FC5506F9-58C2-991C-4E4E-BB29577AF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5607" y="2596675"/>
            <a:ext cx="7951261" cy="1263389"/>
          </a:xfrm>
        </p:spPr>
        <p:txBody>
          <a:bodyPr/>
          <a:lstStyle/>
          <a:p>
            <a:pPr algn="l"/>
            <a:r>
              <a:rPr lang="en-GB" sz="4000" dirty="0" err="1"/>
              <a:t>Member’S</a:t>
            </a:r>
            <a:r>
              <a:rPr lang="en-GB" sz="4000" dirty="0"/>
              <a:t> Journey</a:t>
            </a:r>
          </a:p>
        </p:txBody>
      </p:sp>
      <p:sp>
        <p:nvSpPr>
          <p:cNvPr id="5" name="Espace réservé du texte 8">
            <a:extLst>
              <a:ext uri="{FF2B5EF4-FFF2-40B4-BE49-F238E27FC236}">
                <a16:creationId xmlns:a16="http://schemas.microsoft.com/office/drawing/2014/main" id="{4A676105-BF45-4186-4C3C-19A3D69DA9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57358" y="3860064"/>
            <a:ext cx="6618082" cy="1263782"/>
          </a:xfrm>
        </p:spPr>
        <p:txBody>
          <a:bodyPr/>
          <a:lstStyle/>
          <a:p>
            <a:r>
              <a:rPr lang="en-GB" dirty="0"/>
              <a:t>Claims &amp; Guarantees of Payment</a:t>
            </a:r>
          </a:p>
        </p:txBody>
      </p:sp>
    </p:spTree>
    <p:extLst>
      <p:ext uri="{BB962C8B-B14F-4D97-AF65-F5344CB8AC3E}">
        <p14:creationId xmlns:p14="http://schemas.microsoft.com/office/powerpoint/2010/main" val="3270612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B095A64C-55EA-411C-D293-165FA8D908C3}"/>
              </a:ext>
            </a:extLst>
          </p:cNvPr>
          <p:cNvSpPr txBox="1">
            <a:spLocks/>
          </p:cNvSpPr>
          <p:nvPr/>
        </p:nvSpPr>
        <p:spPr>
          <a:xfrm>
            <a:off x="7373697" y="610104"/>
            <a:ext cx="3318116" cy="484246"/>
          </a:xfrm>
          <a:prstGeom prst="rect">
            <a:avLst/>
          </a:prstGeom>
        </p:spPr>
        <p:txBody>
          <a:bodyPr vert="horz" lIns="95629" tIns="47814" rIns="95629" bIns="47814" rtlCol="0">
            <a:normAutofit fontScale="77500" lnSpcReduction="20000"/>
          </a:bodyPr>
          <a:lstStyle>
            <a:lvl1pPr marL="0" indent="0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89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1pPr>
            <a:lvl2pPr marL="820537" indent="-342900" algn="l" defTabSz="955274" rtl="0" eaLnBrk="1" latinLnBrk="0" hangingPunct="1">
              <a:spcBef>
                <a:spcPct val="20000"/>
              </a:spcBef>
              <a:buClr>
                <a:srgbClr val="00338E"/>
              </a:buClr>
              <a:buSzPct val="160000"/>
              <a:buFont typeface="Segoe UI Light" panose="020B0502040204020203" pitchFamily="34" charset="0"/>
              <a:buChar char="›"/>
              <a:defRPr sz="1880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2pPr>
            <a:lvl3pPr marL="1241024" indent="-285750" algn="l" defTabSz="955274" rtl="0" eaLnBrk="1" latinLnBrk="0" hangingPunct="1">
              <a:spcBef>
                <a:spcPct val="20000"/>
              </a:spcBef>
              <a:buClr>
                <a:srgbClr val="00338E"/>
              </a:buClr>
              <a:buSzPct val="100000"/>
              <a:buFont typeface="Arial" panose="020B0604020202020204" pitchFamily="34" charset="0"/>
              <a:buChar char="•"/>
              <a:defRPr sz="1672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3pPr>
            <a:lvl4pPr marL="1718661" indent="-285750" algn="l" defTabSz="955274" rtl="0" eaLnBrk="1" latinLnBrk="0" hangingPunct="1">
              <a:spcBef>
                <a:spcPct val="20000"/>
              </a:spcBef>
              <a:buClr>
                <a:srgbClr val="002060"/>
              </a:buClr>
              <a:buSzPct val="80000"/>
              <a:buFont typeface="Source Sans Pro Light" pitchFamily="34" charset="0"/>
              <a:buChar char="−"/>
              <a:defRPr sz="1463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4pPr>
            <a:lvl5pPr marL="2149366" indent="-238818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63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5pPr>
            <a:lvl6pPr marL="2627003" indent="-238818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04639" indent="-238818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82276" indent="-238818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59913" indent="-238818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800" b="1" dirty="0">
                <a:solidFill>
                  <a:schemeClr val="bg1"/>
                </a:solidFill>
                <a:latin typeface="Source Sans Pro" panose="020B0503030403020204" pitchFamily="34" charset="0"/>
                <a:ea typeface="ＭＳ Ｐゴシック" pitchFamily="-105" charset="-128"/>
                <a:cs typeface="ＭＳ Ｐゴシック"/>
              </a:rPr>
              <a:t>Dedicated website: </a:t>
            </a:r>
          </a:p>
          <a:p>
            <a:pPr algn="ctr"/>
            <a:r>
              <a:rPr lang="en-GB" sz="1800" b="1" dirty="0">
                <a:solidFill>
                  <a:schemeClr val="bg1"/>
                </a:solidFill>
                <a:latin typeface="Source Sans Pro" panose="020B0503030403020204" pitchFamily="34" charset="0"/>
                <a:ea typeface="ＭＳ Ｐゴシック" pitchFamily="-105" charset="-128"/>
                <a:cs typeface="ＭＳ Ｐゴシック"/>
              </a:rPr>
              <a:t>eml.henner.com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F6F616C-5403-D82D-A3D1-8E1772EC20B3}"/>
              </a:ext>
            </a:extLst>
          </p:cNvPr>
          <p:cNvSpPr/>
          <p:nvPr/>
        </p:nvSpPr>
        <p:spPr>
          <a:xfrm>
            <a:off x="8442379" y="2296487"/>
            <a:ext cx="15130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 algn="ctr"/>
            <a:r>
              <a:rPr lang="en-US" sz="1400" b="1" dirty="0">
                <a:solidFill>
                  <a:schemeClr val="bg1"/>
                </a:solidFill>
                <a:latin typeface="Source Sans Pro" panose="020B0503030403020204" pitchFamily="34" charset="0"/>
              </a:rPr>
              <a:t>Request a reimbursement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1E9A356-88EB-9D26-D428-28D0C6709BB6}"/>
              </a:ext>
            </a:extLst>
          </p:cNvPr>
          <p:cNvSpPr/>
          <p:nvPr/>
        </p:nvSpPr>
        <p:spPr>
          <a:xfrm>
            <a:off x="8425717" y="5466419"/>
            <a:ext cx="1642055" cy="1117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 algn="ctr"/>
            <a:r>
              <a:rPr lang="en-US" sz="1400" b="1" dirty="0">
                <a:solidFill>
                  <a:schemeClr val="bg1"/>
                </a:solidFill>
                <a:latin typeface="Source Sans Pro" panose="020B0503030403020204" pitchFamily="34" charset="0"/>
              </a:rPr>
              <a:t>Search a medical provider </a:t>
            </a:r>
          </a:p>
          <a:p>
            <a:pPr marL="0" lvl="3" algn="ctr"/>
            <a:r>
              <a:rPr lang="en-US" sz="1200" b="1" dirty="0">
                <a:solidFill>
                  <a:schemeClr val="bg1"/>
                </a:solidFill>
                <a:latin typeface="Source Sans Pro" panose="020B0503030403020204" pitchFamily="34" charset="0"/>
              </a:rPr>
              <a:t>in the Henner network</a:t>
            </a:r>
          </a:p>
          <a:p>
            <a:pPr marL="0" lvl="3" algn="ctr"/>
            <a:endParaRPr lang="en-US" sz="1400" b="1" dirty="0">
              <a:solidFill>
                <a:schemeClr val="bg1"/>
              </a:solidFill>
              <a:latin typeface="Source Sans Pro" panose="020B0503030403020204" pitchFamily="34" charset="0"/>
            </a:endParaRPr>
          </a:p>
        </p:txBody>
      </p:sp>
      <p:sp>
        <p:nvSpPr>
          <p:cNvPr id="74" name="ZoneTexte 102">
            <a:extLst>
              <a:ext uri="{FF2B5EF4-FFF2-40B4-BE49-F238E27FC236}">
                <a16:creationId xmlns:a16="http://schemas.microsoft.com/office/drawing/2014/main" id="{8D3C312C-FE3B-16E4-51C5-A49EED60C731}"/>
              </a:ext>
            </a:extLst>
          </p:cNvPr>
          <p:cNvSpPr txBox="1"/>
          <p:nvPr/>
        </p:nvSpPr>
        <p:spPr>
          <a:xfrm>
            <a:off x="7088526" y="490671"/>
            <a:ext cx="3603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GB" sz="1400" b="1" dirty="0">
                <a:solidFill>
                  <a:schemeClr val="bg1"/>
                </a:solidFill>
                <a:latin typeface="Source Sans Pro" panose="020B0503030403020204" pitchFamily="34" charset="0"/>
              </a:rPr>
              <a:t>You can also send your request by post</a:t>
            </a:r>
            <a:endParaRPr lang="en-GB" sz="1400" b="1" i="0" u="none" baseline="0" dirty="0">
              <a:solidFill>
                <a:schemeClr val="bg1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75" name="Image 103">
            <a:extLst>
              <a:ext uri="{FF2B5EF4-FFF2-40B4-BE49-F238E27FC236}">
                <a16:creationId xmlns:a16="http://schemas.microsoft.com/office/drawing/2014/main" id="{4CF6E6AE-070B-965C-65CF-F2521906E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320" y="365599"/>
            <a:ext cx="170807" cy="484246"/>
          </a:xfrm>
          <a:prstGeom prst="rect">
            <a:avLst/>
          </a:prstGeom>
        </p:spPr>
      </p:pic>
      <p:pic>
        <p:nvPicPr>
          <p:cNvPr id="2" name="Image 103">
            <a:extLst>
              <a:ext uri="{FF2B5EF4-FFF2-40B4-BE49-F238E27FC236}">
                <a16:creationId xmlns:a16="http://schemas.microsoft.com/office/drawing/2014/main" id="{ABD3357A-CBFE-A1DF-A76E-9B3A8A6AB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320" y="433552"/>
            <a:ext cx="170807" cy="484246"/>
          </a:xfrm>
          <a:prstGeom prst="rect">
            <a:avLst/>
          </a:prstGeom>
        </p:spPr>
      </p:pic>
      <p:pic>
        <p:nvPicPr>
          <p:cNvPr id="5" name="Image 103">
            <a:extLst>
              <a:ext uri="{FF2B5EF4-FFF2-40B4-BE49-F238E27FC236}">
                <a16:creationId xmlns:a16="http://schemas.microsoft.com/office/drawing/2014/main" id="{E6B351D1-E3F7-3BF7-F463-5F78F6D08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320" y="365599"/>
            <a:ext cx="170807" cy="484246"/>
          </a:xfrm>
          <a:prstGeom prst="rect">
            <a:avLst/>
          </a:prstGeom>
        </p:spPr>
      </p:pic>
      <p:sp>
        <p:nvSpPr>
          <p:cNvPr id="6" name="Espace réservé du contenu 1">
            <a:extLst>
              <a:ext uri="{FF2B5EF4-FFF2-40B4-BE49-F238E27FC236}">
                <a16:creationId xmlns:a16="http://schemas.microsoft.com/office/drawing/2014/main" id="{0209CAFB-8F56-9FD3-DFF5-69EEBCE46351}"/>
              </a:ext>
            </a:extLst>
          </p:cNvPr>
          <p:cNvSpPr txBox="1">
            <a:spLocks/>
          </p:cNvSpPr>
          <p:nvPr/>
        </p:nvSpPr>
        <p:spPr>
          <a:xfrm>
            <a:off x="443882" y="1103769"/>
            <a:ext cx="6185518" cy="341312"/>
          </a:xfrm>
          <a:prstGeom prst="rect">
            <a:avLst/>
          </a:prstGeom>
        </p:spPr>
        <p:txBody>
          <a:bodyPr/>
          <a:lstStyle>
            <a:lvl1pPr marL="377668" indent="-377668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35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8278" indent="-314721" algn="l" defTabSz="503556" rtl="0" eaLnBrk="1" latinLnBrk="0" hangingPunct="1">
              <a:spcBef>
                <a:spcPct val="20000"/>
              </a:spcBef>
              <a:buFont typeface="Arial"/>
              <a:buChar char="–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91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2447" indent="-251780" algn="l" defTabSz="503556" rtl="0" eaLnBrk="1" latinLnBrk="0" hangingPunct="1">
              <a:spcBef>
                <a:spcPct val="20000"/>
              </a:spcBef>
              <a:buFont typeface="Arial"/>
              <a:buChar char="–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6001" indent="-251780" algn="l" defTabSz="503556" rtl="0" eaLnBrk="1" latinLnBrk="0" hangingPunct="1">
              <a:spcBef>
                <a:spcPct val="20000"/>
              </a:spcBef>
              <a:buFont typeface="Arial"/>
              <a:buChar char="»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956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3112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667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0229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dirty="0">
                <a:solidFill>
                  <a:schemeClr val="accent2"/>
                </a:solidFill>
                <a:latin typeface="Source Sans Pro" panose="020B0503030403020204" pitchFamily="34" charset="0"/>
              </a:rPr>
              <a:t>To </a:t>
            </a:r>
            <a:r>
              <a:rPr lang="fr-FR" sz="2400" dirty="0" err="1">
                <a:solidFill>
                  <a:schemeClr val="accent2"/>
                </a:solidFill>
                <a:latin typeface="Source Sans Pro" panose="020B0503030403020204" pitchFamily="34" charset="0"/>
              </a:rPr>
              <a:t>benefit</a:t>
            </a:r>
            <a:r>
              <a:rPr lang="fr-FR" sz="2400" dirty="0">
                <a:solidFill>
                  <a:schemeClr val="accent2"/>
                </a:solidFill>
                <a:latin typeface="Source Sans Pro" panose="020B0503030403020204" pitchFamily="34" charset="0"/>
              </a:rPr>
              <a:t> </a:t>
            </a:r>
            <a:r>
              <a:rPr lang="fr-FR" sz="2400" dirty="0" err="1">
                <a:solidFill>
                  <a:schemeClr val="accent2"/>
                </a:solidFill>
                <a:latin typeface="Source Sans Pro" panose="020B0503030403020204" pitchFamily="34" charset="0"/>
              </a:rPr>
              <a:t>from</a:t>
            </a:r>
            <a:r>
              <a:rPr lang="fr-FR" sz="2400" dirty="0">
                <a:solidFill>
                  <a:schemeClr val="accent2"/>
                </a:solidFill>
                <a:latin typeface="Source Sans Pro" panose="020B0503030403020204" pitchFamily="34" charset="0"/>
              </a:rPr>
              <a:t> the </a:t>
            </a:r>
            <a:r>
              <a:rPr lang="fr-FR" sz="2400" dirty="0" err="1">
                <a:solidFill>
                  <a:schemeClr val="accent2"/>
                </a:solidFill>
                <a:latin typeface="Source Sans Pro" panose="020B0503030403020204" pitchFamily="34" charset="0"/>
              </a:rPr>
              <a:t>Health</a:t>
            </a:r>
            <a:r>
              <a:rPr lang="fr-FR" sz="2400" dirty="0">
                <a:solidFill>
                  <a:schemeClr val="accent2"/>
                </a:solidFill>
                <a:latin typeface="Source Sans Pro" panose="020B0503030403020204" pitchFamily="34" charset="0"/>
              </a:rPr>
              <a:t> Insurance Scheme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A2E7D706-CE37-8F01-357C-62FB8BDB1AB2}"/>
              </a:ext>
            </a:extLst>
          </p:cNvPr>
          <p:cNvSpPr txBox="1">
            <a:spLocks/>
          </p:cNvSpPr>
          <p:nvPr/>
        </p:nvSpPr>
        <p:spPr>
          <a:xfrm>
            <a:off x="443881" y="809370"/>
            <a:ext cx="5459573" cy="341312"/>
          </a:xfrm>
          <a:prstGeom prst="rect">
            <a:avLst/>
          </a:prstGeom>
        </p:spPr>
        <p:txBody>
          <a:bodyPr/>
          <a:lstStyle>
            <a:lvl1pPr marL="0" indent="0" algn="l" defTabSz="503556" rtl="0" eaLnBrk="1" latinLnBrk="0" hangingPunct="1">
              <a:spcBef>
                <a:spcPct val="20000"/>
              </a:spcBef>
              <a:buFontTx/>
              <a:buNone/>
              <a:defRPr sz="2100" kern="1200" baseline="0">
                <a:solidFill>
                  <a:schemeClr val="accent2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1pPr>
            <a:lvl2pPr marL="503557" indent="0" algn="l" defTabSz="503556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accent2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2pPr>
            <a:lvl3pPr marL="1007111" indent="0" algn="l" defTabSz="503556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accent2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3pPr>
            <a:lvl4pPr marL="1510667" indent="0" algn="l" defTabSz="503556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accent2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4pPr>
            <a:lvl5pPr marL="2014221" indent="0" algn="l" defTabSz="503556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accent2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5pPr>
            <a:lvl6pPr marL="276956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3112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667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0229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Three processes</a:t>
            </a:r>
          </a:p>
        </p:txBody>
      </p:sp>
      <p:grpSp>
        <p:nvGrpSpPr>
          <p:cNvPr id="12" name="Groupe 40">
            <a:extLst>
              <a:ext uri="{FF2B5EF4-FFF2-40B4-BE49-F238E27FC236}">
                <a16:creationId xmlns:a16="http://schemas.microsoft.com/office/drawing/2014/main" id="{B96EE4F9-77A6-4862-6F47-E46C3FCA1822}"/>
              </a:ext>
            </a:extLst>
          </p:cNvPr>
          <p:cNvGrpSpPr/>
          <p:nvPr/>
        </p:nvGrpSpPr>
        <p:grpSpPr>
          <a:xfrm>
            <a:off x="3223174" y="3114135"/>
            <a:ext cx="669985" cy="138022"/>
            <a:chOff x="2493034" y="3062378"/>
            <a:chExt cx="669985" cy="138022"/>
          </a:xfrm>
        </p:grpSpPr>
        <p:cxnSp>
          <p:nvCxnSpPr>
            <p:cNvPr id="13" name="Connecteur droit 41">
              <a:extLst>
                <a:ext uri="{FF2B5EF4-FFF2-40B4-BE49-F238E27FC236}">
                  <a16:creationId xmlns:a16="http://schemas.microsoft.com/office/drawing/2014/main" id="{7E6338EE-B0BA-F0AA-9C0E-247FE9CE7CE3}"/>
                </a:ext>
              </a:extLst>
            </p:cNvPr>
            <p:cNvCxnSpPr/>
            <p:nvPr/>
          </p:nvCxnSpPr>
          <p:spPr>
            <a:xfrm>
              <a:off x="2493034" y="3131389"/>
              <a:ext cx="669985" cy="0"/>
            </a:xfrm>
            <a:prstGeom prst="line">
              <a:avLst/>
            </a:prstGeom>
            <a:ln w="28575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lipse 42">
              <a:extLst>
                <a:ext uri="{FF2B5EF4-FFF2-40B4-BE49-F238E27FC236}">
                  <a16:creationId xmlns:a16="http://schemas.microsoft.com/office/drawing/2014/main" id="{010AD0A2-90C9-71FE-D1BA-F3106D46BF26}"/>
                </a:ext>
              </a:extLst>
            </p:cNvPr>
            <p:cNvSpPr/>
            <p:nvPr/>
          </p:nvSpPr>
          <p:spPr>
            <a:xfrm>
              <a:off x="2759015" y="3062378"/>
              <a:ext cx="138022" cy="13802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7" name="Groupe 50">
            <a:extLst>
              <a:ext uri="{FF2B5EF4-FFF2-40B4-BE49-F238E27FC236}">
                <a16:creationId xmlns:a16="http://schemas.microsoft.com/office/drawing/2014/main" id="{9A031DAB-AB24-B7B1-A68F-97D457CA55E7}"/>
              </a:ext>
            </a:extLst>
          </p:cNvPr>
          <p:cNvGrpSpPr/>
          <p:nvPr/>
        </p:nvGrpSpPr>
        <p:grpSpPr>
          <a:xfrm>
            <a:off x="6543741" y="3114135"/>
            <a:ext cx="669985" cy="138022"/>
            <a:chOff x="4957312" y="3062378"/>
            <a:chExt cx="669985" cy="138022"/>
          </a:xfrm>
        </p:grpSpPr>
        <p:cxnSp>
          <p:nvCxnSpPr>
            <p:cNvPr id="38" name="Connecteur droit 51">
              <a:extLst>
                <a:ext uri="{FF2B5EF4-FFF2-40B4-BE49-F238E27FC236}">
                  <a16:creationId xmlns:a16="http://schemas.microsoft.com/office/drawing/2014/main" id="{F8CEB05C-6E91-F99B-0FFA-DFF0797959A8}"/>
                </a:ext>
              </a:extLst>
            </p:cNvPr>
            <p:cNvCxnSpPr/>
            <p:nvPr/>
          </p:nvCxnSpPr>
          <p:spPr>
            <a:xfrm>
              <a:off x="4957312" y="3131389"/>
              <a:ext cx="669985" cy="0"/>
            </a:xfrm>
            <a:prstGeom prst="line">
              <a:avLst/>
            </a:prstGeom>
            <a:ln w="28575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Ellipse 52">
              <a:extLst>
                <a:ext uri="{FF2B5EF4-FFF2-40B4-BE49-F238E27FC236}">
                  <a16:creationId xmlns:a16="http://schemas.microsoft.com/office/drawing/2014/main" id="{5057B4AB-9869-7334-A847-C84FA35589CF}"/>
                </a:ext>
              </a:extLst>
            </p:cNvPr>
            <p:cNvSpPr/>
            <p:nvPr/>
          </p:nvSpPr>
          <p:spPr>
            <a:xfrm>
              <a:off x="5223293" y="3062378"/>
              <a:ext cx="138022" cy="13802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0" name="Groupe 53">
            <a:extLst>
              <a:ext uri="{FF2B5EF4-FFF2-40B4-BE49-F238E27FC236}">
                <a16:creationId xmlns:a16="http://schemas.microsoft.com/office/drawing/2014/main" id="{8509B537-9425-54E9-7583-D51BE51422DD}"/>
              </a:ext>
            </a:extLst>
          </p:cNvPr>
          <p:cNvGrpSpPr/>
          <p:nvPr/>
        </p:nvGrpSpPr>
        <p:grpSpPr>
          <a:xfrm>
            <a:off x="590728" y="1775780"/>
            <a:ext cx="2520000" cy="5246415"/>
            <a:chOff x="759124" y="2113471"/>
            <a:chExt cx="1794294" cy="481354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F942A30-5051-6138-1B9C-E0306262A14A}"/>
                </a:ext>
              </a:extLst>
            </p:cNvPr>
            <p:cNvSpPr/>
            <p:nvPr/>
          </p:nvSpPr>
          <p:spPr>
            <a:xfrm>
              <a:off x="759124" y="2113471"/>
              <a:ext cx="1794294" cy="48135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Ellipse 55">
              <a:extLst>
                <a:ext uri="{FF2B5EF4-FFF2-40B4-BE49-F238E27FC236}">
                  <a16:creationId xmlns:a16="http://schemas.microsoft.com/office/drawing/2014/main" id="{AC4F7B0C-4C92-3AF5-3FC9-7C132B04ED57}"/>
                </a:ext>
              </a:extLst>
            </p:cNvPr>
            <p:cNvSpPr/>
            <p:nvPr/>
          </p:nvSpPr>
          <p:spPr>
            <a:xfrm>
              <a:off x="1213140" y="2448593"/>
              <a:ext cx="908238" cy="11559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43" name="Groupe 57">
            <a:extLst>
              <a:ext uri="{FF2B5EF4-FFF2-40B4-BE49-F238E27FC236}">
                <a16:creationId xmlns:a16="http://schemas.microsoft.com/office/drawing/2014/main" id="{A0254161-23E2-DC24-4833-139D59E07CA5}"/>
              </a:ext>
            </a:extLst>
          </p:cNvPr>
          <p:cNvGrpSpPr/>
          <p:nvPr/>
        </p:nvGrpSpPr>
        <p:grpSpPr>
          <a:xfrm>
            <a:off x="3942732" y="1775780"/>
            <a:ext cx="2520000" cy="5246414"/>
            <a:chOff x="3229700" y="2113471"/>
            <a:chExt cx="1794294" cy="481354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2559E4B-20A6-4E3C-C2BB-FDDB018B240C}"/>
                </a:ext>
              </a:extLst>
            </p:cNvPr>
            <p:cNvSpPr/>
            <p:nvPr/>
          </p:nvSpPr>
          <p:spPr>
            <a:xfrm>
              <a:off x="3229700" y="2113471"/>
              <a:ext cx="1794294" cy="48135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Ellipse 60">
              <a:extLst>
                <a:ext uri="{FF2B5EF4-FFF2-40B4-BE49-F238E27FC236}">
                  <a16:creationId xmlns:a16="http://schemas.microsoft.com/office/drawing/2014/main" id="{49718B7A-055E-A3DD-820F-C6570038C5F2}"/>
                </a:ext>
              </a:extLst>
            </p:cNvPr>
            <p:cNvSpPr/>
            <p:nvPr/>
          </p:nvSpPr>
          <p:spPr>
            <a:xfrm>
              <a:off x="3676275" y="2448593"/>
              <a:ext cx="901144" cy="11486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6" name="Groupe 62">
            <a:extLst>
              <a:ext uri="{FF2B5EF4-FFF2-40B4-BE49-F238E27FC236}">
                <a16:creationId xmlns:a16="http://schemas.microsoft.com/office/drawing/2014/main" id="{2093BB4C-5013-5C14-3C83-8251CCFF79BC}"/>
              </a:ext>
            </a:extLst>
          </p:cNvPr>
          <p:cNvGrpSpPr/>
          <p:nvPr/>
        </p:nvGrpSpPr>
        <p:grpSpPr>
          <a:xfrm>
            <a:off x="7294736" y="1824872"/>
            <a:ext cx="2520000" cy="5246414"/>
            <a:chOff x="5687682" y="2113471"/>
            <a:chExt cx="1794294" cy="481354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3B7F6F3-9CA3-81B8-C000-562241E41375}"/>
                </a:ext>
              </a:extLst>
            </p:cNvPr>
            <p:cNvSpPr/>
            <p:nvPr/>
          </p:nvSpPr>
          <p:spPr>
            <a:xfrm>
              <a:off x="5687682" y="2113471"/>
              <a:ext cx="1794294" cy="4813540"/>
            </a:xfrm>
            <a:prstGeom prst="rect">
              <a:avLst/>
            </a:prstGeom>
            <a:solidFill>
              <a:srgbClr val="FBBF6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Ellipse 68">
              <a:extLst>
                <a:ext uri="{FF2B5EF4-FFF2-40B4-BE49-F238E27FC236}">
                  <a16:creationId xmlns:a16="http://schemas.microsoft.com/office/drawing/2014/main" id="{C1D903B3-CAA6-9FAA-6DDA-AB45F3C2C01D}"/>
                </a:ext>
              </a:extLst>
            </p:cNvPr>
            <p:cNvSpPr/>
            <p:nvPr/>
          </p:nvSpPr>
          <p:spPr>
            <a:xfrm>
              <a:off x="6138394" y="2448593"/>
              <a:ext cx="886170" cy="11559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9" name="Espace réservé du contenu 3">
            <a:extLst>
              <a:ext uri="{FF2B5EF4-FFF2-40B4-BE49-F238E27FC236}">
                <a16:creationId xmlns:a16="http://schemas.microsoft.com/office/drawing/2014/main" id="{6BD35BE1-1F71-2244-9C1E-5D231F689592}"/>
              </a:ext>
            </a:extLst>
          </p:cNvPr>
          <p:cNvSpPr txBox="1">
            <a:spLocks/>
          </p:cNvSpPr>
          <p:nvPr/>
        </p:nvSpPr>
        <p:spPr>
          <a:xfrm>
            <a:off x="1026803" y="3491710"/>
            <a:ext cx="1794295" cy="341312"/>
          </a:xfrm>
          <a:prstGeom prst="rect">
            <a:avLst/>
          </a:prstGeom>
        </p:spPr>
        <p:txBody>
          <a:bodyPr/>
          <a:lstStyle>
            <a:lvl1pPr marL="0" indent="0" algn="l" defTabSz="503556" rtl="0" eaLnBrk="1" latinLnBrk="0" hangingPunct="1">
              <a:spcBef>
                <a:spcPct val="20000"/>
              </a:spcBef>
              <a:buFontTx/>
              <a:buNone/>
              <a:defRPr sz="1500" kern="1200" baseline="0">
                <a:solidFill>
                  <a:schemeClr val="accent2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1pPr>
            <a:lvl2pPr marL="503557" indent="0" algn="l" defTabSz="503556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accent2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2pPr>
            <a:lvl3pPr marL="1007111" indent="0" algn="l" defTabSz="503556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accent2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3pPr>
            <a:lvl4pPr marL="1510667" indent="0" algn="l" defTabSz="503556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accent2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4pPr>
            <a:lvl5pPr marL="2014221" indent="0" algn="l" defTabSz="503556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accent2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5pPr>
            <a:lvl6pPr marL="276956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3112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667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0229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Pay and claim</a:t>
            </a:r>
          </a:p>
        </p:txBody>
      </p:sp>
      <p:sp>
        <p:nvSpPr>
          <p:cNvPr id="50" name="Espace réservé du contenu 3">
            <a:extLst>
              <a:ext uri="{FF2B5EF4-FFF2-40B4-BE49-F238E27FC236}">
                <a16:creationId xmlns:a16="http://schemas.microsoft.com/office/drawing/2014/main" id="{48771BCF-0311-64AD-D201-0F1AEB20804A}"/>
              </a:ext>
            </a:extLst>
          </p:cNvPr>
          <p:cNvSpPr txBox="1">
            <a:spLocks/>
          </p:cNvSpPr>
          <p:nvPr/>
        </p:nvSpPr>
        <p:spPr>
          <a:xfrm>
            <a:off x="4316889" y="3491710"/>
            <a:ext cx="1794295" cy="341312"/>
          </a:xfrm>
          <a:prstGeom prst="rect">
            <a:avLst/>
          </a:prstGeom>
        </p:spPr>
        <p:txBody>
          <a:bodyPr/>
          <a:lstStyle>
            <a:lvl1pPr marL="0" indent="0" algn="l" defTabSz="503556" rtl="0" eaLnBrk="1" latinLnBrk="0" hangingPunct="1">
              <a:spcBef>
                <a:spcPct val="20000"/>
              </a:spcBef>
              <a:buFontTx/>
              <a:buNone/>
              <a:defRPr sz="1500" kern="1200" baseline="0">
                <a:solidFill>
                  <a:schemeClr val="accent2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1pPr>
            <a:lvl2pPr marL="503557" indent="0" algn="l" defTabSz="503556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accent2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2pPr>
            <a:lvl3pPr marL="1007111" indent="0" algn="l" defTabSz="503556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accent2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3pPr>
            <a:lvl4pPr marL="1510667" indent="0" algn="l" defTabSz="503556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accent2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4pPr>
            <a:lvl5pPr marL="2014221" indent="0" algn="l" defTabSz="503556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accent2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5pPr>
            <a:lvl6pPr marL="276956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3112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667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0229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Direct billing</a:t>
            </a:r>
          </a:p>
        </p:txBody>
      </p:sp>
      <p:sp>
        <p:nvSpPr>
          <p:cNvPr id="51" name="Espace réservé du contenu 3">
            <a:extLst>
              <a:ext uri="{FF2B5EF4-FFF2-40B4-BE49-F238E27FC236}">
                <a16:creationId xmlns:a16="http://schemas.microsoft.com/office/drawing/2014/main" id="{D1A5FFA0-F780-3989-7591-99A3772B45C6}"/>
              </a:ext>
            </a:extLst>
          </p:cNvPr>
          <p:cNvSpPr txBox="1">
            <a:spLocks/>
          </p:cNvSpPr>
          <p:nvPr/>
        </p:nvSpPr>
        <p:spPr>
          <a:xfrm>
            <a:off x="7652882" y="3500179"/>
            <a:ext cx="1794295" cy="341312"/>
          </a:xfrm>
          <a:prstGeom prst="rect">
            <a:avLst/>
          </a:prstGeom>
        </p:spPr>
        <p:txBody>
          <a:bodyPr/>
          <a:lstStyle>
            <a:lvl1pPr marL="0" indent="0" algn="l" defTabSz="503556" rtl="0" eaLnBrk="1" latinLnBrk="0" hangingPunct="1">
              <a:spcBef>
                <a:spcPct val="20000"/>
              </a:spcBef>
              <a:buFontTx/>
              <a:buNone/>
              <a:defRPr sz="1500" kern="1200" baseline="0">
                <a:solidFill>
                  <a:schemeClr val="accent2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1pPr>
            <a:lvl2pPr marL="503557" indent="0" algn="l" defTabSz="503556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accent2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2pPr>
            <a:lvl3pPr marL="1007111" indent="0" algn="l" defTabSz="503556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accent2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3pPr>
            <a:lvl4pPr marL="1510667" indent="0" algn="l" defTabSz="503556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accent2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4pPr>
            <a:lvl5pPr marL="2014221" indent="0" algn="l" defTabSz="503556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accent2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5pPr>
            <a:lvl6pPr marL="276956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3112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667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0229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Direct payment</a:t>
            </a:r>
          </a:p>
        </p:txBody>
      </p:sp>
      <p:cxnSp>
        <p:nvCxnSpPr>
          <p:cNvPr id="52" name="Connecteur droit 76">
            <a:extLst>
              <a:ext uri="{FF2B5EF4-FFF2-40B4-BE49-F238E27FC236}">
                <a16:creationId xmlns:a16="http://schemas.microsoft.com/office/drawing/2014/main" id="{B3309EC9-C951-48B4-A16E-EA8105DD871D}"/>
              </a:ext>
            </a:extLst>
          </p:cNvPr>
          <p:cNvCxnSpPr/>
          <p:nvPr/>
        </p:nvCxnSpPr>
        <p:spPr>
          <a:xfrm>
            <a:off x="1761950" y="3893407"/>
            <a:ext cx="324000" cy="0"/>
          </a:xfrm>
          <a:prstGeom prst="line">
            <a:avLst/>
          </a:prstGeom>
          <a:ln w="381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77">
            <a:extLst>
              <a:ext uri="{FF2B5EF4-FFF2-40B4-BE49-F238E27FC236}">
                <a16:creationId xmlns:a16="http://schemas.microsoft.com/office/drawing/2014/main" id="{8F28FF9D-3235-3267-DDA8-21FEE5B58A19}"/>
              </a:ext>
            </a:extLst>
          </p:cNvPr>
          <p:cNvCxnSpPr/>
          <p:nvPr/>
        </p:nvCxnSpPr>
        <p:spPr>
          <a:xfrm>
            <a:off x="5052036" y="3893407"/>
            <a:ext cx="324000" cy="0"/>
          </a:xfrm>
          <a:prstGeom prst="line">
            <a:avLst/>
          </a:prstGeom>
          <a:ln w="381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78">
            <a:extLst>
              <a:ext uri="{FF2B5EF4-FFF2-40B4-BE49-F238E27FC236}">
                <a16:creationId xmlns:a16="http://schemas.microsoft.com/office/drawing/2014/main" id="{4D8D2660-6E9E-390D-37B0-48548D6755D0}"/>
              </a:ext>
            </a:extLst>
          </p:cNvPr>
          <p:cNvCxnSpPr/>
          <p:nvPr/>
        </p:nvCxnSpPr>
        <p:spPr>
          <a:xfrm>
            <a:off x="8388029" y="3909494"/>
            <a:ext cx="324000" cy="0"/>
          </a:xfrm>
          <a:prstGeom prst="line">
            <a:avLst/>
          </a:prstGeom>
          <a:ln w="381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Espace réservé du contenu 3">
            <a:extLst>
              <a:ext uri="{FF2B5EF4-FFF2-40B4-BE49-F238E27FC236}">
                <a16:creationId xmlns:a16="http://schemas.microsoft.com/office/drawing/2014/main" id="{FBBED5B7-F64F-5BBF-1134-22457386C7C1}"/>
              </a:ext>
            </a:extLst>
          </p:cNvPr>
          <p:cNvSpPr txBox="1">
            <a:spLocks/>
          </p:cNvSpPr>
          <p:nvPr/>
        </p:nvSpPr>
        <p:spPr>
          <a:xfrm>
            <a:off x="3942732" y="4038029"/>
            <a:ext cx="2520000" cy="2184268"/>
          </a:xfrm>
          <a:prstGeom prst="rect">
            <a:avLst/>
          </a:prstGeom>
        </p:spPr>
        <p:txBody>
          <a:bodyPr/>
          <a:lstStyle>
            <a:lvl1pPr marL="0" indent="0" algn="l" defTabSz="503556" rtl="0" eaLnBrk="1" latinLnBrk="0" hangingPunct="1">
              <a:spcBef>
                <a:spcPct val="20000"/>
              </a:spcBef>
              <a:buFontTx/>
              <a:buNone/>
              <a:defRPr sz="1500" kern="1200" baseline="0">
                <a:solidFill>
                  <a:schemeClr val="accent2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1pPr>
            <a:lvl2pPr marL="503557" indent="0" algn="l" defTabSz="503556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accent2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2pPr>
            <a:lvl3pPr marL="1007111" indent="0" algn="l" defTabSz="503556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accent2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3pPr>
            <a:lvl4pPr marL="1510667" indent="0" algn="l" defTabSz="503556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accent2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4pPr>
            <a:lvl5pPr marL="2014221" indent="0" algn="l" defTabSz="503556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accent2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5pPr>
            <a:lvl6pPr marL="276956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3112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667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0229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ctr">
              <a:lnSpc>
                <a:spcPct val="110000"/>
              </a:lnSpc>
              <a:buFont typeface="+mj-lt"/>
              <a:buAutoNum type="arabicPeriod"/>
            </a:pPr>
            <a:r>
              <a:rPr lang="en-GB" sz="1200" dirty="0">
                <a:solidFill>
                  <a:schemeClr val="bg1"/>
                </a:solidFill>
                <a:latin typeface="Source Sans Pro" panose="020B0503030403020204" pitchFamily="34" charset="0"/>
              </a:rPr>
              <a:t>An important medical procedure is planned</a:t>
            </a:r>
          </a:p>
          <a:p>
            <a:pPr marL="228600" indent="-228600" algn="ctr">
              <a:lnSpc>
                <a:spcPct val="110000"/>
              </a:lnSpc>
              <a:buFont typeface="+mj-lt"/>
              <a:buAutoNum type="arabicPeriod"/>
            </a:pPr>
            <a:r>
              <a:rPr lang="en-GB" sz="1200" dirty="0">
                <a:solidFill>
                  <a:schemeClr val="bg1"/>
                </a:solidFill>
                <a:latin typeface="Source Sans Pro" panose="020B0503030403020204" pitchFamily="34" charset="0"/>
              </a:rPr>
              <a:t>The member asks Henner to contact directly the medical provider in advance</a:t>
            </a:r>
          </a:p>
          <a:p>
            <a:pPr marL="228600" indent="-228600" algn="ctr">
              <a:lnSpc>
                <a:spcPct val="110000"/>
              </a:lnSpc>
              <a:buFont typeface="+mj-lt"/>
              <a:buAutoNum type="arabicPeriod"/>
            </a:pPr>
            <a:r>
              <a:rPr lang="en-GB" sz="1200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Henner</a:t>
            </a:r>
            <a:r>
              <a:rPr lang="en-GB" sz="1200" dirty="0">
                <a:solidFill>
                  <a:schemeClr val="bg1"/>
                </a:solidFill>
                <a:latin typeface="Source Sans Pro" panose="020B0503030403020204" pitchFamily="34" charset="0"/>
              </a:rPr>
              <a:t> issues a Guarantee of Payment and sends it to the medical provider</a:t>
            </a:r>
          </a:p>
          <a:p>
            <a:pPr marL="228600" indent="-228600" algn="ctr">
              <a:lnSpc>
                <a:spcPct val="110000"/>
              </a:lnSpc>
              <a:buFont typeface="+mj-lt"/>
              <a:buAutoNum type="arabicPeriod"/>
            </a:pPr>
            <a:r>
              <a:rPr lang="en-GB" sz="1200" dirty="0">
                <a:solidFill>
                  <a:schemeClr val="bg1"/>
                </a:solidFill>
                <a:latin typeface="Source Sans Pro" panose="020B0503030403020204" pitchFamily="34" charset="0"/>
              </a:rPr>
              <a:t>Once the procedure performed, the medical provider sends the invoice directly to </a:t>
            </a:r>
            <a:r>
              <a:rPr lang="en-GB" sz="1200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Henner</a:t>
            </a:r>
            <a:endParaRPr lang="en-GB" sz="1200" dirty="0">
              <a:solidFill>
                <a:schemeClr val="bg1"/>
              </a:solidFill>
              <a:latin typeface="Source Sans Pro" panose="020B0503030403020204" pitchFamily="34" charset="0"/>
            </a:endParaRPr>
          </a:p>
          <a:p>
            <a:pPr marL="228600" indent="-228600" algn="ctr">
              <a:lnSpc>
                <a:spcPct val="110000"/>
              </a:lnSpc>
              <a:buFont typeface="+mj-lt"/>
              <a:buAutoNum type="arabicPeriod"/>
            </a:pPr>
            <a:r>
              <a:rPr lang="en-GB" sz="1200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Henner</a:t>
            </a:r>
            <a:r>
              <a:rPr lang="en-GB" sz="1200" dirty="0">
                <a:solidFill>
                  <a:schemeClr val="bg1"/>
                </a:solidFill>
                <a:latin typeface="Source Sans Pro" panose="020B0503030403020204" pitchFamily="34" charset="0"/>
              </a:rPr>
              <a:t> pays to  the medical provider</a:t>
            </a:r>
          </a:p>
          <a:p>
            <a:pPr marL="228600" indent="-228600" algn="ctr">
              <a:lnSpc>
                <a:spcPct val="110000"/>
              </a:lnSpc>
              <a:buFont typeface="+mj-lt"/>
              <a:buAutoNum type="arabicPeriod"/>
            </a:pPr>
            <a:endParaRPr lang="fr-FR" sz="1200" dirty="0">
              <a:solidFill>
                <a:schemeClr val="bg1"/>
              </a:solidFill>
              <a:latin typeface="Source Sans Pro" panose="020B0503030403020204" pitchFamily="34" charset="0"/>
            </a:endParaRPr>
          </a:p>
        </p:txBody>
      </p:sp>
      <p:sp>
        <p:nvSpPr>
          <p:cNvPr id="56" name="Espace réservé du contenu 3">
            <a:extLst>
              <a:ext uri="{FF2B5EF4-FFF2-40B4-BE49-F238E27FC236}">
                <a16:creationId xmlns:a16="http://schemas.microsoft.com/office/drawing/2014/main" id="{5EEA0376-0D2D-7AE1-5326-5CB3DF62544B}"/>
              </a:ext>
            </a:extLst>
          </p:cNvPr>
          <p:cNvSpPr txBox="1">
            <a:spLocks/>
          </p:cNvSpPr>
          <p:nvPr/>
        </p:nvSpPr>
        <p:spPr>
          <a:xfrm>
            <a:off x="590728" y="3891412"/>
            <a:ext cx="2520000" cy="2184268"/>
          </a:xfrm>
          <a:prstGeom prst="rect">
            <a:avLst/>
          </a:prstGeom>
        </p:spPr>
        <p:txBody>
          <a:bodyPr/>
          <a:lstStyle>
            <a:lvl1pPr marL="0" indent="0" algn="l" defTabSz="503556" rtl="0" eaLnBrk="1" latinLnBrk="0" hangingPunct="1">
              <a:spcBef>
                <a:spcPct val="20000"/>
              </a:spcBef>
              <a:buFontTx/>
              <a:buNone/>
              <a:defRPr sz="1500" kern="1200" baseline="0">
                <a:solidFill>
                  <a:schemeClr val="accent2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1pPr>
            <a:lvl2pPr marL="503557" indent="0" algn="l" defTabSz="503556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accent2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2pPr>
            <a:lvl3pPr marL="1007111" indent="0" algn="l" defTabSz="503556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accent2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3pPr>
            <a:lvl4pPr marL="1510667" indent="0" algn="l" defTabSz="503556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accent2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4pPr>
            <a:lvl5pPr marL="2014221" indent="0" algn="l" defTabSz="503556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accent2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5pPr>
            <a:lvl6pPr marL="276956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3112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667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0229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ctr">
              <a:lnSpc>
                <a:spcPct val="110000"/>
              </a:lnSpc>
              <a:buFont typeface="+mj-lt"/>
              <a:buAutoNum type="arabicPeriod"/>
            </a:pPr>
            <a:r>
              <a:rPr lang="en-GB" sz="1200" dirty="0">
                <a:solidFill>
                  <a:schemeClr val="bg1"/>
                </a:solidFill>
                <a:latin typeface="Source Sans Pro" panose="020B0503030403020204" pitchFamily="34" charset="0"/>
              </a:rPr>
              <a:t>Visit to the medical provider</a:t>
            </a:r>
          </a:p>
          <a:p>
            <a:pPr marL="228600" indent="-228600" algn="ctr">
              <a:lnSpc>
                <a:spcPct val="110000"/>
              </a:lnSpc>
              <a:buFont typeface="+mj-lt"/>
              <a:buAutoNum type="arabicPeriod"/>
            </a:pPr>
            <a:endParaRPr lang="en-GB" sz="1000" dirty="0">
              <a:solidFill>
                <a:schemeClr val="bg1"/>
              </a:solidFill>
              <a:latin typeface="Source Sans Pro" panose="020B0503030403020204" pitchFamily="34" charset="0"/>
            </a:endParaRPr>
          </a:p>
          <a:p>
            <a:pPr marL="228600" indent="-228600" algn="ctr">
              <a:lnSpc>
                <a:spcPct val="110000"/>
              </a:lnSpc>
              <a:buFont typeface="+mj-lt"/>
              <a:buAutoNum type="arabicPeriod"/>
            </a:pPr>
            <a:r>
              <a:rPr lang="en-GB" sz="1200" dirty="0">
                <a:solidFill>
                  <a:schemeClr val="bg1"/>
                </a:solidFill>
                <a:latin typeface="Source Sans Pro" panose="020B0503030403020204" pitchFamily="34" charset="0"/>
              </a:rPr>
              <a:t>Invoice is paid to the medical provider by the member</a:t>
            </a:r>
          </a:p>
          <a:p>
            <a:pPr marL="228600" indent="-228600" algn="ctr">
              <a:lnSpc>
                <a:spcPct val="110000"/>
              </a:lnSpc>
              <a:buFont typeface="+mj-lt"/>
              <a:buAutoNum type="arabicPeriod"/>
            </a:pPr>
            <a:endParaRPr lang="en-GB" sz="1000" dirty="0">
              <a:solidFill>
                <a:schemeClr val="bg1"/>
              </a:solidFill>
              <a:latin typeface="Source Sans Pro" panose="020B0503030403020204" pitchFamily="34" charset="0"/>
            </a:endParaRPr>
          </a:p>
          <a:p>
            <a:pPr marL="228600" indent="-228600" algn="ctr">
              <a:lnSpc>
                <a:spcPct val="110000"/>
              </a:lnSpc>
              <a:buFont typeface="+mj-lt"/>
              <a:buAutoNum type="arabicPeriod"/>
            </a:pPr>
            <a:r>
              <a:rPr lang="en-GB" sz="1200" dirty="0">
                <a:solidFill>
                  <a:schemeClr val="bg1"/>
                </a:solidFill>
                <a:latin typeface="Source Sans Pro" panose="020B0503030403020204" pitchFamily="34" charset="0"/>
              </a:rPr>
              <a:t>The member sends the invoice and confirmation of payment to Henner</a:t>
            </a:r>
          </a:p>
          <a:p>
            <a:pPr marL="228600" indent="-228600" algn="ctr">
              <a:lnSpc>
                <a:spcPct val="110000"/>
              </a:lnSpc>
              <a:buFont typeface="+mj-lt"/>
              <a:buAutoNum type="arabicPeriod"/>
            </a:pPr>
            <a:endParaRPr lang="en-GB" sz="1000" dirty="0">
              <a:solidFill>
                <a:schemeClr val="bg1"/>
              </a:solidFill>
              <a:latin typeface="Source Sans Pro" panose="020B0503030403020204" pitchFamily="34" charset="0"/>
            </a:endParaRPr>
          </a:p>
          <a:p>
            <a:pPr marL="228600" indent="-228600" algn="ctr">
              <a:lnSpc>
                <a:spcPct val="110000"/>
              </a:lnSpc>
              <a:buFont typeface="+mj-lt"/>
              <a:buAutoNum type="arabicPeriod"/>
            </a:pPr>
            <a:r>
              <a:rPr lang="en-GB" sz="1200" dirty="0">
                <a:solidFill>
                  <a:schemeClr val="bg1"/>
                </a:solidFill>
                <a:latin typeface="Source Sans Pro" panose="020B0503030403020204" pitchFamily="34" charset="0"/>
              </a:rPr>
              <a:t>Henner processes your claim within 5 working days</a:t>
            </a:r>
          </a:p>
          <a:p>
            <a:pPr marL="228600" indent="-228600" algn="ctr">
              <a:lnSpc>
                <a:spcPct val="110000"/>
              </a:lnSpc>
              <a:buFont typeface="+mj-lt"/>
              <a:buAutoNum type="arabicPeriod"/>
            </a:pPr>
            <a:endParaRPr lang="en-GB" sz="1000" dirty="0">
              <a:solidFill>
                <a:schemeClr val="bg1"/>
              </a:solidFill>
              <a:latin typeface="Source Sans Pro" panose="020B0503030403020204" pitchFamily="34" charset="0"/>
            </a:endParaRPr>
          </a:p>
          <a:p>
            <a:pPr marL="228600" indent="-228600" algn="ctr">
              <a:lnSpc>
                <a:spcPct val="110000"/>
              </a:lnSpc>
              <a:buFont typeface="+mj-lt"/>
              <a:buAutoNum type="arabicPeriod"/>
            </a:pPr>
            <a:r>
              <a:rPr lang="en-GB" sz="1100" dirty="0">
                <a:solidFill>
                  <a:schemeClr val="bg1"/>
                </a:solidFill>
                <a:latin typeface="Source Sans Pro" panose="020B0503030403020204" pitchFamily="34" charset="0"/>
              </a:rPr>
              <a:t>The payment is transferred to the member’s bank account between 3 and 10 days depending on the bank transfer delay</a:t>
            </a:r>
            <a:endParaRPr lang="en-GB" sz="1200" dirty="0">
              <a:solidFill>
                <a:schemeClr val="bg1"/>
              </a:solidFill>
              <a:latin typeface="Source Sans Pro" panose="020B0503030403020204" pitchFamily="34" charset="0"/>
            </a:endParaRPr>
          </a:p>
        </p:txBody>
      </p:sp>
      <p:sp>
        <p:nvSpPr>
          <p:cNvPr id="57" name="Espace réservé du contenu 3">
            <a:extLst>
              <a:ext uri="{FF2B5EF4-FFF2-40B4-BE49-F238E27FC236}">
                <a16:creationId xmlns:a16="http://schemas.microsoft.com/office/drawing/2014/main" id="{131A1E07-F261-566A-1597-E23D04EA72FD}"/>
              </a:ext>
            </a:extLst>
          </p:cNvPr>
          <p:cNvSpPr txBox="1">
            <a:spLocks/>
          </p:cNvSpPr>
          <p:nvPr/>
        </p:nvSpPr>
        <p:spPr>
          <a:xfrm>
            <a:off x="7294737" y="4130308"/>
            <a:ext cx="2520000" cy="2184268"/>
          </a:xfrm>
          <a:prstGeom prst="rect">
            <a:avLst/>
          </a:prstGeom>
        </p:spPr>
        <p:txBody>
          <a:bodyPr/>
          <a:lstStyle>
            <a:lvl1pPr marL="0" indent="0" algn="l" defTabSz="503556" rtl="0" eaLnBrk="1" latinLnBrk="0" hangingPunct="1">
              <a:spcBef>
                <a:spcPct val="20000"/>
              </a:spcBef>
              <a:buFontTx/>
              <a:buNone/>
              <a:defRPr sz="1500" kern="1200" baseline="0">
                <a:solidFill>
                  <a:schemeClr val="accent2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1pPr>
            <a:lvl2pPr marL="503557" indent="0" algn="l" defTabSz="503556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accent2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2pPr>
            <a:lvl3pPr marL="1007111" indent="0" algn="l" defTabSz="503556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accent2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3pPr>
            <a:lvl4pPr marL="1510667" indent="0" algn="l" defTabSz="503556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accent2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4pPr>
            <a:lvl5pPr marL="2014221" indent="0" algn="l" defTabSz="503556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accent2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5pPr>
            <a:lvl6pPr marL="276956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3112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667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0229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ctr">
              <a:lnSpc>
                <a:spcPct val="110000"/>
              </a:lnSpc>
              <a:buFont typeface="+mj-lt"/>
              <a:buAutoNum type="arabicPeriod"/>
            </a:pPr>
            <a:r>
              <a:rPr lang="en-GB" sz="1200" dirty="0">
                <a:solidFill>
                  <a:schemeClr val="bg1"/>
                </a:solidFill>
                <a:latin typeface="Source Sans Pro" panose="020B0503030403020204" pitchFamily="34" charset="0"/>
              </a:rPr>
              <a:t>The member visits a medical provider</a:t>
            </a:r>
          </a:p>
          <a:p>
            <a:pPr marL="228600" indent="-228600" algn="ctr">
              <a:lnSpc>
                <a:spcPct val="110000"/>
              </a:lnSpc>
              <a:buFont typeface="+mj-lt"/>
              <a:buAutoNum type="arabicPeriod"/>
            </a:pPr>
            <a:endParaRPr lang="en-GB" sz="1200" dirty="0">
              <a:solidFill>
                <a:schemeClr val="bg1"/>
              </a:solidFill>
              <a:latin typeface="Source Sans Pro" panose="020B0503030403020204" pitchFamily="34" charset="0"/>
            </a:endParaRPr>
          </a:p>
          <a:p>
            <a:pPr marL="228600" indent="-228600" algn="ctr">
              <a:lnSpc>
                <a:spcPct val="110000"/>
              </a:lnSpc>
              <a:buFont typeface="+mj-lt"/>
              <a:buAutoNum type="arabicPeriod"/>
            </a:pPr>
            <a:r>
              <a:rPr lang="en-GB" sz="1200" dirty="0">
                <a:solidFill>
                  <a:schemeClr val="bg1"/>
                </a:solidFill>
                <a:latin typeface="Source Sans Pro" panose="020B0503030403020204" pitchFamily="34" charset="0"/>
              </a:rPr>
              <a:t>The member sends the invoice to Henner</a:t>
            </a:r>
          </a:p>
          <a:p>
            <a:pPr marL="228600" indent="-228600" algn="ctr">
              <a:lnSpc>
                <a:spcPct val="110000"/>
              </a:lnSpc>
              <a:buFont typeface="+mj-lt"/>
              <a:buAutoNum type="arabicPeriod"/>
            </a:pPr>
            <a:endParaRPr lang="en-GB" sz="1200" dirty="0">
              <a:solidFill>
                <a:schemeClr val="bg1"/>
              </a:solidFill>
              <a:latin typeface="Source Sans Pro" panose="020B0503030403020204" pitchFamily="34" charset="0"/>
            </a:endParaRPr>
          </a:p>
          <a:p>
            <a:pPr marL="228600" indent="-228600" algn="ctr">
              <a:lnSpc>
                <a:spcPct val="110000"/>
              </a:lnSpc>
              <a:buFont typeface="+mj-lt"/>
              <a:buAutoNum type="arabicPeriod"/>
            </a:pPr>
            <a:r>
              <a:rPr lang="en-GB" sz="1200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Henner</a:t>
            </a:r>
            <a:r>
              <a:rPr lang="en-GB" sz="1200" dirty="0">
                <a:solidFill>
                  <a:schemeClr val="bg1"/>
                </a:solidFill>
                <a:latin typeface="Source Sans Pro" panose="020B0503030403020204" pitchFamily="34" charset="0"/>
              </a:rPr>
              <a:t> pays directly the medical provider</a:t>
            </a:r>
          </a:p>
          <a:p>
            <a:pPr marL="228600" indent="-228600" algn="ctr">
              <a:lnSpc>
                <a:spcPct val="110000"/>
              </a:lnSpc>
              <a:buFont typeface="+mj-lt"/>
              <a:buAutoNum type="arabicPeriod"/>
            </a:pPr>
            <a:r>
              <a:rPr lang="en-GB" sz="1200" dirty="0">
                <a:solidFill>
                  <a:schemeClr val="bg1"/>
                </a:solidFill>
                <a:latin typeface="Source Sans Pro" panose="020B0503030403020204" pitchFamily="34" charset="0"/>
              </a:rPr>
              <a:t>In case of a co-pay, </a:t>
            </a:r>
            <a:r>
              <a:rPr lang="en-GB" sz="1200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Henner</a:t>
            </a:r>
            <a:r>
              <a:rPr lang="en-GB" sz="1200" dirty="0">
                <a:solidFill>
                  <a:schemeClr val="bg1"/>
                </a:solidFill>
                <a:latin typeface="Source Sans Pro" panose="020B0503030403020204" pitchFamily="34" charset="0"/>
              </a:rPr>
              <a:t> request the co-pay share to the member</a:t>
            </a:r>
          </a:p>
          <a:p>
            <a:pPr marL="228600" indent="-228600" algn="ctr">
              <a:lnSpc>
                <a:spcPct val="110000"/>
              </a:lnSpc>
              <a:buFont typeface="+mj-lt"/>
              <a:buAutoNum type="arabicPeriod"/>
            </a:pPr>
            <a:r>
              <a:rPr lang="en-GB" sz="1200" dirty="0">
                <a:solidFill>
                  <a:schemeClr val="bg1"/>
                </a:solidFill>
                <a:latin typeface="Source Sans Pro" panose="020B0503030403020204" pitchFamily="34" charset="0"/>
              </a:rPr>
              <a:t>The member pays the co-pay share to </a:t>
            </a:r>
            <a:r>
              <a:rPr lang="en-GB" sz="1200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Henner</a:t>
            </a:r>
            <a:endParaRPr lang="en-GB" sz="1200" dirty="0">
              <a:solidFill>
                <a:schemeClr val="bg1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58" name="Image 10" descr="Une image contenant ressort hélicoïdal, clipart, graphiques vectoriels&#10;&#10;Description générée automatiquement">
            <a:extLst>
              <a:ext uri="{FF2B5EF4-FFF2-40B4-BE49-F238E27FC236}">
                <a16:creationId xmlns:a16="http://schemas.microsoft.com/office/drawing/2014/main" id="{ECC4C512-47D5-F821-C010-6B74BE68EDD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68782" y="2426457"/>
            <a:ext cx="752858" cy="670561"/>
          </a:xfrm>
          <a:prstGeom prst="rect">
            <a:avLst/>
          </a:prstGeom>
        </p:spPr>
      </p:pic>
      <p:pic>
        <p:nvPicPr>
          <p:cNvPr id="59" name="Image 13">
            <a:extLst>
              <a:ext uri="{FF2B5EF4-FFF2-40B4-BE49-F238E27FC236}">
                <a16:creationId xmlns:a16="http://schemas.microsoft.com/office/drawing/2014/main" id="{78B4D599-BDAD-8541-BE2E-88EB5786EC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7146" y="2492093"/>
            <a:ext cx="829058" cy="557785"/>
          </a:xfrm>
          <a:prstGeom prst="rect">
            <a:avLst/>
          </a:prstGeom>
        </p:spPr>
      </p:pic>
      <p:pic>
        <p:nvPicPr>
          <p:cNvPr id="60" name="Image 17">
            <a:extLst>
              <a:ext uri="{FF2B5EF4-FFF2-40B4-BE49-F238E27FC236}">
                <a16:creationId xmlns:a16="http://schemas.microsoft.com/office/drawing/2014/main" id="{01708E2F-2512-5B27-B1ED-DDD8229FE9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215" y="2355618"/>
            <a:ext cx="774194" cy="780290"/>
          </a:xfrm>
          <a:prstGeom prst="rect">
            <a:avLst/>
          </a:prstGeom>
        </p:spPr>
      </p:pic>
      <p:sp>
        <p:nvSpPr>
          <p:cNvPr id="61" name="Espace réservé du texte 1">
            <a:extLst>
              <a:ext uri="{FF2B5EF4-FFF2-40B4-BE49-F238E27FC236}">
                <a16:creationId xmlns:a16="http://schemas.microsoft.com/office/drawing/2014/main" id="{DA262480-1233-4505-8608-9B43BA5E9FA8}"/>
              </a:ext>
            </a:extLst>
          </p:cNvPr>
          <p:cNvSpPr txBox="1">
            <a:spLocks/>
          </p:cNvSpPr>
          <p:nvPr/>
        </p:nvSpPr>
        <p:spPr>
          <a:xfrm>
            <a:off x="1162687" y="286842"/>
            <a:ext cx="9164070" cy="565414"/>
          </a:xfrm>
          <a:prstGeom prst="rect">
            <a:avLst/>
          </a:prstGeom>
        </p:spPr>
        <p:txBody>
          <a:bodyPr lIns="180000" anchor="ctr"/>
          <a:lstStyle>
            <a:lvl1pPr marL="0" indent="0" algn="l" defTabSz="503556" rtl="0" eaLnBrk="1" latinLnBrk="0" hangingPunct="1">
              <a:spcBef>
                <a:spcPct val="20000"/>
              </a:spcBef>
              <a:buFont typeface="Arial"/>
              <a:buNone/>
              <a:defRPr lang="fr-FR" sz="2100" kern="1200" dirty="0">
                <a:solidFill>
                  <a:srgbClr val="00338E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1pPr>
            <a:lvl2pPr marL="818278" indent="-314721" algn="l" defTabSz="503556" rtl="0" eaLnBrk="1" latinLnBrk="0" hangingPunct="1">
              <a:spcBef>
                <a:spcPct val="20000"/>
              </a:spcBef>
              <a:buFont typeface="Arial"/>
              <a:buChar char="–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91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2447" indent="-251780" algn="l" defTabSz="503556" rtl="0" eaLnBrk="1" latinLnBrk="0" hangingPunct="1">
              <a:spcBef>
                <a:spcPct val="20000"/>
              </a:spcBef>
              <a:buFont typeface="Arial"/>
              <a:buChar char="–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6001" indent="-251780" algn="l" defTabSz="503556" rtl="0" eaLnBrk="1" latinLnBrk="0" hangingPunct="1">
              <a:spcBef>
                <a:spcPct val="20000"/>
              </a:spcBef>
              <a:buFont typeface="Arial"/>
              <a:buChar char="»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956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3112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667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0229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Member’s journey</a:t>
            </a:r>
          </a:p>
        </p:txBody>
      </p:sp>
    </p:spTree>
    <p:extLst>
      <p:ext uri="{BB962C8B-B14F-4D97-AF65-F5344CB8AC3E}">
        <p14:creationId xmlns:p14="http://schemas.microsoft.com/office/powerpoint/2010/main" val="1945354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17">
            <a:extLst>
              <a:ext uri="{FF2B5EF4-FFF2-40B4-BE49-F238E27FC236}">
                <a16:creationId xmlns:a16="http://schemas.microsoft.com/office/drawing/2014/main" id="{9FBCC548-7FF5-4993-B9CF-C12F1F4214F2}"/>
              </a:ext>
            </a:extLst>
          </p:cNvPr>
          <p:cNvSpPr txBox="1"/>
          <p:nvPr/>
        </p:nvSpPr>
        <p:spPr>
          <a:xfrm>
            <a:off x="9334580" y="722542"/>
            <a:ext cx="1217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QUALITY</a:t>
            </a:r>
            <a:br>
              <a:rPr kumimoji="0" lang="fr-FR" sz="1400" b="1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fr-FR" sz="1400" b="1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MONITORING</a:t>
            </a:r>
          </a:p>
        </p:txBody>
      </p:sp>
      <p:sp>
        <p:nvSpPr>
          <p:cNvPr id="27" name="Espace réservé du texte 1">
            <a:extLst>
              <a:ext uri="{FF2B5EF4-FFF2-40B4-BE49-F238E27FC236}">
                <a16:creationId xmlns:a16="http://schemas.microsoft.com/office/drawing/2014/main" id="{413AE372-9923-466D-9FDB-101792C0C328}"/>
              </a:ext>
            </a:extLst>
          </p:cNvPr>
          <p:cNvSpPr txBox="1">
            <a:spLocks/>
          </p:cNvSpPr>
          <p:nvPr/>
        </p:nvSpPr>
        <p:spPr>
          <a:xfrm>
            <a:off x="1162687" y="286842"/>
            <a:ext cx="9164070" cy="565414"/>
          </a:xfrm>
          <a:prstGeom prst="rect">
            <a:avLst/>
          </a:prstGeom>
        </p:spPr>
        <p:txBody>
          <a:bodyPr lIns="180000" anchor="ctr"/>
          <a:lstStyle>
            <a:lvl1pPr marL="0" indent="0" algn="l" defTabSz="503556" rtl="0" eaLnBrk="1" latinLnBrk="0" hangingPunct="1">
              <a:spcBef>
                <a:spcPct val="20000"/>
              </a:spcBef>
              <a:buFont typeface="Arial"/>
              <a:buNone/>
              <a:defRPr lang="fr-FR" sz="2100" kern="1200" dirty="0">
                <a:solidFill>
                  <a:srgbClr val="00338E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1pPr>
            <a:lvl2pPr marL="818278" indent="-314721" algn="l" defTabSz="503556" rtl="0" eaLnBrk="1" latinLnBrk="0" hangingPunct="1">
              <a:spcBef>
                <a:spcPct val="20000"/>
              </a:spcBef>
              <a:buFont typeface="Arial"/>
              <a:buChar char="–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91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2447" indent="-251780" algn="l" defTabSz="503556" rtl="0" eaLnBrk="1" latinLnBrk="0" hangingPunct="1">
              <a:spcBef>
                <a:spcPct val="20000"/>
              </a:spcBef>
              <a:buFont typeface="Arial"/>
              <a:buChar char="–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6001" indent="-251780" algn="l" defTabSz="503556" rtl="0" eaLnBrk="1" latinLnBrk="0" hangingPunct="1">
              <a:spcBef>
                <a:spcPct val="20000"/>
              </a:spcBef>
              <a:buFont typeface="Arial"/>
              <a:buChar char="»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956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3112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667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0229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Member’s journey</a:t>
            </a:r>
          </a:p>
        </p:txBody>
      </p:sp>
      <p:sp>
        <p:nvSpPr>
          <p:cNvPr id="44" name="ZoneTexte 84">
            <a:extLst>
              <a:ext uri="{FF2B5EF4-FFF2-40B4-BE49-F238E27FC236}">
                <a16:creationId xmlns:a16="http://schemas.microsoft.com/office/drawing/2014/main" id="{14162165-F070-4C0B-8926-ECAFF305983A}"/>
              </a:ext>
            </a:extLst>
          </p:cNvPr>
          <p:cNvSpPr txBox="1"/>
          <p:nvPr/>
        </p:nvSpPr>
        <p:spPr>
          <a:xfrm>
            <a:off x="1586948" y="5897075"/>
            <a:ext cx="7517918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rtl="0"/>
            <a:r>
              <a:rPr lang="en-GB" sz="2400" u="sng" dirty="0">
                <a:solidFill>
                  <a:srgbClr val="FC5C77"/>
                </a:solidFill>
                <a:latin typeface="Source Sans Pro Semibold" panose="020B0603030403020204" pitchFamily="34" charset="0"/>
              </a:rPr>
              <a:t>Claims MUST be submitted within 2 years from the date of care as stated on the invoice. </a:t>
            </a:r>
          </a:p>
          <a:p>
            <a:pPr algn="ctr" rtl="0"/>
            <a:r>
              <a:rPr lang="en-GB" sz="2400" u="sng" dirty="0">
                <a:solidFill>
                  <a:srgbClr val="FC5C77"/>
                </a:solidFill>
                <a:latin typeface="Source Sans Pro Semibold" panose="020B0603030403020204" pitchFamily="34" charset="0"/>
              </a:rPr>
              <a:t>Original invoices must be kept and can be </a:t>
            </a:r>
          </a:p>
          <a:p>
            <a:pPr algn="ctr" rtl="0"/>
            <a:r>
              <a:rPr lang="en-GB" sz="2400" u="sng" dirty="0">
                <a:solidFill>
                  <a:srgbClr val="FC5C77"/>
                </a:solidFill>
                <a:latin typeface="Source Sans Pro Semibold" panose="020B0603030403020204" pitchFamily="34" charset="0"/>
              </a:rPr>
              <a:t>requested by </a:t>
            </a:r>
            <a:r>
              <a:rPr lang="en-GB" sz="2400" u="sng" dirty="0" err="1">
                <a:solidFill>
                  <a:srgbClr val="FC5C77"/>
                </a:solidFill>
                <a:latin typeface="Source Sans Pro Semibold" panose="020B0603030403020204" pitchFamily="34" charset="0"/>
              </a:rPr>
              <a:t>Henner</a:t>
            </a:r>
            <a:endParaRPr lang="en-GB" sz="2400" b="0" i="0" u="sng" baseline="0" dirty="0">
              <a:solidFill>
                <a:srgbClr val="FC5C77"/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46" name="Espace réservé du contenu 6">
            <a:extLst>
              <a:ext uri="{FF2B5EF4-FFF2-40B4-BE49-F238E27FC236}">
                <a16:creationId xmlns:a16="http://schemas.microsoft.com/office/drawing/2014/main" id="{11A9AD90-87A8-4F45-8119-C69F55C7C830}"/>
              </a:ext>
            </a:extLst>
          </p:cNvPr>
          <p:cNvSpPr txBox="1">
            <a:spLocks/>
          </p:cNvSpPr>
          <p:nvPr/>
        </p:nvSpPr>
        <p:spPr>
          <a:xfrm>
            <a:off x="443880" y="1103769"/>
            <a:ext cx="9813695" cy="401078"/>
          </a:xfrm>
          <a:prstGeom prst="rect">
            <a:avLst/>
          </a:prstGeom>
        </p:spPr>
        <p:txBody>
          <a:bodyPr/>
          <a:lstStyle>
            <a:lvl1pPr marL="0" indent="0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2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1pPr>
            <a:lvl2pPr marL="1022229" indent="-427186" algn="l" defTabSz="1190084" rtl="0" eaLnBrk="1" latinLnBrk="0" hangingPunct="1">
              <a:spcBef>
                <a:spcPct val="20000"/>
              </a:spcBef>
              <a:buClr>
                <a:srgbClr val="00338E"/>
              </a:buClr>
              <a:buSzPct val="160000"/>
              <a:buFont typeface="Segoe UI Light" panose="020B0502040204020203" pitchFamily="34" charset="0"/>
              <a:buChar char="›"/>
              <a:defRPr sz="2342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2pPr>
            <a:lvl3pPr marL="1546074" indent="-355989" algn="l" defTabSz="1190084" rtl="0" eaLnBrk="1" latinLnBrk="0" hangingPunct="1">
              <a:spcBef>
                <a:spcPct val="20000"/>
              </a:spcBef>
              <a:buClr>
                <a:srgbClr val="00338E"/>
              </a:buClr>
              <a:buSzPct val="100000"/>
              <a:buFont typeface="Arial" panose="020B0604020202020204" pitchFamily="34" charset="0"/>
              <a:buChar char="•"/>
              <a:defRPr sz="2083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3pPr>
            <a:lvl4pPr marL="2141115" indent="-355989" algn="l" defTabSz="1190084" rtl="0" eaLnBrk="1" latinLnBrk="0" hangingPunct="1">
              <a:spcBef>
                <a:spcPct val="20000"/>
              </a:spcBef>
              <a:buClr>
                <a:srgbClr val="002060"/>
              </a:buClr>
              <a:buSzPct val="80000"/>
              <a:buFont typeface="Source Sans Pro Light" pitchFamily="34" charset="0"/>
              <a:buChar char="−"/>
              <a:defRPr sz="1823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4pPr>
            <a:lvl5pPr marL="2677690" indent="-297521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23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5pPr>
            <a:lvl6pPr marL="3272732" indent="-297521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7773" indent="-297521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62816" indent="-297521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57858" indent="-297521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marR="213995"/>
            <a:r>
              <a:rPr lang="en-US" sz="2400" dirty="0">
                <a:solidFill>
                  <a:schemeClr val="accent2"/>
                </a:solidFill>
                <a:latin typeface="Source Sans Pro" panose="020B0503030403020204" pitchFamily="34" charset="0"/>
              </a:rPr>
              <a:t>Send your claims via: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22C2239C-D341-4E78-A581-515FEAA8F6A7}"/>
              </a:ext>
            </a:extLst>
          </p:cNvPr>
          <p:cNvGrpSpPr/>
          <p:nvPr/>
        </p:nvGrpSpPr>
        <p:grpSpPr>
          <a:xfrm>
            <a:off x="1322131" y="1697011"/>
            <a:ext cx="8047551" cy="4174056"/>
            <a:chOff x="1566954" y="1697011"/>
            <a:chExt cx="8047551" cy="417405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315A6DE-1EEE-462B-9054-443B954F4DB3}"/>
                </a:ext>
              </a:extLst>
            </p:cNvPr>
            <p:cNvSpPr/>
            <p:nvPr/>
          </p:nvSpPr>
          <p:spPr>
            <a:xfrm>
              <a:off x="1566954" y="2018573"/>
              <a:ext cx="1800000" cy="37883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08000" rtlCol="0" anchor="t"/>
            <a:lstStyle/>
            <a:p>
              <a:pPr marL="0" marR="0" lvl="0" indent="0" algn="ctr" defTabSz="4570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8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Arial" pitchFamily="34" charset="0"/>
                </a:rPr>
                <a:t>Henner</a:t>
              </a:r>
            </a:p>
            <a:p>
              <a:pPr marL="0" marR="0" lvl="0" indent="0" algn="ctr" defTabSz="4570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338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Arial" pitchFamily="34" charset="0"/>
                </a:rPr>
                <a:t>Member</a:t>
              </a:r>
              <a:r>
                <a: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8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Arial" pitchFamily="34" charset="0"/>
                </a:rPr>
                <a:t> Portal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D5BB353-1901-414C-9EED-942562CF8475}"/>
                </a:ext>
              </a:extLst>
            </p:cNvPr>
            <p:cNvSpPr/>
            <p:nvPr/>
          </p:nvSpPr>
          <p:spPr>
            <a:xfrm>
              <a:off x="3493152" y="2018573"/>
              <a:ext cx="1800000" cy="37883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08000" rtlCol="0" anchor="t"/>
            <a:lstStyle/>
            <a:p>
              <a:pPr marL="0" marR="0" lvl="0" indent="0" algn="ctr" defTabSz="4570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8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Arial" pitchFamily="34" charset="0"/>
                </a:rPr>
                <a:t>Henner</a:t>
              </a:r>
            </a:p>
            <a:p>
              <a:pPr marL="0" marR="0" lvl="0" indent="0" algn="ctr" defTabSz="4570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8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Arial" pitchFamily="34" charset="0"/>
                </a:rPr>
                <a:t>Mobile App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F9DAE89-F97F-40E0-8169-001EC41C7353}"/>
                </a:ext>
              </a:extLst>
            </p:cNvPr>
            <p:cNvSpPr/>
            <p:nvPr/>
          </p:nvSpPr>
          <p:spPr>
            <a:xfrm>
              <a:off x="5840436" y="2018573"/>
              <a:ext cx="1800000" cy="37883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08000" rtlCol="0" anchor="t"/>
            <a:lstStyle/>
            <a:p>
              <a:pPr marL="0" marR="0" lvl="0" indent="0" algn="ctr" defTabSz="4570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8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Arial" pitchFamily="34" charset="0"/>
                </a:rPr>
                <a:t>Email</a:t>
              </a:r>
              <a:br>
                <a: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8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Arial" pitchFamily="34" charset="0"/>
                </a:rPr>
              </a:br>
              <a:r>
                <a: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8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Arial" pitchFamily="34" charset="0"/>
                </a:rPr>
                <a:t>Postal mail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48F785A-D4E6-4075-BEAE-66784D6BAB94}"/>
                </a:ext>
              </a:extLst>
            </p:cNvPr>
            <p:cNvSpPr/>
            <p:nvPr/>
          </p:nvSpPr>
          <p:spPr>
            <a:xfrm>
              <a:off x="7766634" y="2018573"/>
              <a:ext cx="1800000" cy="37883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08000" rtlCol="0" anchor="t"/>
            <a:lstStyle/>
            <a:p>
              <a:pPr marL="0" marR="0" lvl="0" indent="0" algn="ctr" defTabSz="4570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8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Arial" pitchFamily="34" charset="0"/>
                </a:rPr>
                <a:t>EDI</a:t>
              </a:r>
            </a:p>
          </p:txBody>
        </p:sp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724ADDB9-54DF-40DC-A652-D61B7C5757C0}"/>
                </a:ext>
              </a:extLst>
            </p:cNvPr>
            <p:cNvCxnSpPr/>
            <p:nvPr/>
          </p:nvCxnSpPr>
          <p:spPr>
            <a:xfrm>
              <a:off x="1861881" y="2703568"/>
              <a:ext cx="1282147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EACFC5D7-2FCB-494C-881F-5C2CE36A995B}"/>
                </a:ext>
              </a:extLst>
            </p:cNvPr>
            <p:cNvCxnSpPr/>
            <p:nvPr/>
          </p:nvCxnSpPr>
          <p:spPr>
            <a:xfrm>
              <a:off x="3732407" y="2703568"/>
              <a:ext cx="1282147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Connecteur droit 21">
              <a:extLst>
                <a:ext uri="{FF2B5EF4-FFF2-40B4-BE49-F238E27FC236}">
                  <a16:creationId xmlns:a16="http://schemas.microsoft.com/office/drawing/2014/main" id="{A743BF08-2D99-4228-9C66-380DDC4A9F5A}"/>
                </a:ext>
              </a:extLst>
            </p:cNvPr>
            <p:cNvCxnSpPr/>
            <p:nvPr/>
          </p:nvCxnSpPr>
          <p:spPr>
            <a:xfrm>
              <a:off x="6067193" y="2703568"/>
              <a:ext cx="1282147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B4711C31-F7E6-4374-A28E-898B7E1079DE}"/>
                </a:ext>
              </a:extLst>
            </p:cNvPr>
            <p:cNvCxnSpPr/>
            <p:nvPr/>
          </p:nvCxnSpPr>
          <p:spPr>
            <a:xfrm>
              <a:off x="8026046" y="2703568"/>
              <a:ext cx="1282147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526EDD8C-61CC-4874-A120-75B195153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26046" y="2972641"/>
              <a:ext cx="1367321" cy="936292"/>
            </a:xfrm>
            <a:prstGeom prst="rect">
              <a:avLst/>
            </a:prstGeom>
          </p:spPr>
        </p:pic>
        <p:pic>
          <p:nvPicPr>
            <p:cNvPr id="32" name="Image 31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255D936B-1B4F-4E81-B80E-81BB07985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097088" y="2944292"/>
              <a:ext cx="1222355" cy="763972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D60EFF9-E2DC-44B8-A0AE-46ECD5DCA816}"/>
                </a:ext>
              </a:extLst>
            </p:cNvPr>
            <p:cNvSpPr/>
            <p:nvPr/>
          </p:nvSpPr>
          <p:spPr>
            <a:xfrm>
              <a:off x="5906464" y="4116741"/>
              <a:ext cx="172800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0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8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Members can send </a:t>
              </a:r>
              <a:b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8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8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their claim by post </a:t>
              </a:r>
              <a:b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8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8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 the address of </a:t>
              </a:r>
              <a:b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8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8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their dedicated </a:t>
              </a:r>
              <a:b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8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338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Client Service Team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509713D-86C7-45FA-B13B-65E0A6438446}"/>
                </a:ext>
              </a:extLst>
            </p:cNvPr>
            <p:cNvSpPr/>
            <p:nvPr/>
          </p:nvSpPr>
          <p:spPr>
            <a:xfrm>
              <a:off x="7718763" y="4116741"/>
              <a:ext cx="1895742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0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8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Claims can also be </a:t>
              </a:r>
              <a:b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8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8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received by EDI </a:t>
              </a:r>
              <a:b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8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8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(</a:t>
              </a: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srgbClr val="00338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Electronic Data Interchange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8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 </a:t>
              </a:r>
              <a:b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338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338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for members who are in complement of the:</a:t>
              </a:r>
            </a:p>
            <a:p>
              <a:pPr marL="171450" marR="0" lvl="0" indent="-171450" algn="l" defTabSz="4570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French Social Security</a:t>
              </a:r>
            </a:p>
            <a:p>
              <a:pPr marL="171450" marR="0" lvl="0" indent="-171450" algn="l" defTabSz="4570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Caisse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des </a:t>
              </a:r>
              <a:r>
                <a:rPr kumimoji="0" lang="en-US" sz="12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Français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à </a:t>
              </a:r>
              <a:r>
                <a:rPr kumimoji="0" lang="en-US" sz="12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l’Etranger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338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20CCF613-C025-4C7F-9CC1-993EE7174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3880" y="3326278"/>
              <a:ext cx="763898" cy="1527796"/>
            </a:xfrm>
            <a:prstGeom prst="rect">
              <a:avLst/>
            </a:prstGeom>
          </p:spPr>
        </p:pic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D21D15FE-022A-43A7-BA1A-0935C7845A6F}"/>
                </a:ext>
              </a:extLst>
            </p:cNvPr>
            <p:cNvGrpSpPr/>
            <p:nvPr/>
          </p:nvGrpSpPr>
          <p:grpSpPr>
            <a:xfrm>
              <a:off x="1596589" y="3549199"/>
              <a:ext cx="1711749" cy="1149781"/>
              <a:chOff x="8922807" y="2078993"/>
              <a:chExt cx="1812730" cy="1217610"/>
            </a:xfrm>
          </p:grpSpPr>
          <p:pic>
            <p:nvPicPr>
              <p:cNvPr id="42" name="Picture 2" descr="https://cdn.pixabay.com/photo/2016/04/08/06/25/screen-1315650_960_720.png">
                <a:extLst>
                  <a:ext uri="{FF2B5EF4-FFF2-40B4-BE49-F238E27FC236}">
                    <a16:creationId xmlns:a16="http://schemas.microsoft.com/office/drawing/2014/main" id="{5BC43F95-2625-4800-B7F2-C206ACE85D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22807" y="2078993"/>
                <a:ext cx="1812730" cy="12176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Image 42">
                <a:extLst>
                  <a:ext uri="{FF2B5EF4-FFF2-40B4-BE49-F238E27FC236}">
                    <a16:creationId xmlns:a16="http://schemas.microsoft.com/office/drawing/2014/main" id="{DDEF2716-1912-4E78-9BFD-B2954F2C35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61361" y="2146821"/>
                <a:ext cx="1535621" cy="757666"/>
              </a:xfrm>
              <a:prstGeom prst="rect">
                <a:avLst/>
              </a:prstGeom>
            </p:spPr>
          </p:pic>
        </p:grpSp>
        <p:sp>
          <p:nvSpPr>
            <p:cNvPr id="28" name="ZoneTexte 6">
              <a:extLst>
                <a:ext uri="{FF2B5EF4-FFF2-40B4-BE49-F238E27FC236}">
                  <a16:creationId xmlns:a16="http://schemas.microsoft.com/office/drawing/2014/main" id="{B249EE60-4CCA-4307-97A1-F5A4D3C9EC0B}"/>
                </a:ext>
              </a:extLst>
            </p:cNvPr>
            <p:cNvSpPr txBox="1"/>
            <p:nvPr/>
          </p:nvSpPr>
          <p:spPr>
            <a:xfrm>
              <a:off x="1566954" y="1723630"/>
              <a:ext cx="3726198" cy="307777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Source Sans Pro Semibold" panose="020B0603030403020204" pitchFamily="34" charset="0"/>
                  <a:cs typeface="Arial" pitchFamily="34" charset="0"/>
                </a:rPr>
                <a:t>Preferred options</a:t>
              </a:r>
            </a:p>
          </p:txBody>
        </p:sp>
        <p:sp>
          <p:nvSpPr>
            <p:cNvPr id="29" name="ZoneTexte 6">
              <a:extLst>
                <a:ext uri="{FF2B5EF4-FFF2-40B4-BE49-F238E27FC236}">
                  <a16:creationId xmlns:a16="http://schemas.microsoft.com/office/drawing/2014/main" id="{F8169159-A65D-4F18-B029-6AEA28B885B5}"/>
                </a:ext>
              </a:extLst>
            </p:cNvPr>
            <p:cNvSpPr txBox="1"/>
            <p:nvPr/>
          </p:nvSpPr>
          <p:spPr>
            <a:xfrm>
              <a:off x="5840436" y="1697011"/>
              <a:ext cx="3726198" cy="307777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Source Sans Pro Semibold" panose="020B0603030403020204" pitchFamily="34" charset="0"/>
                  <a:cs typeface="Arial" pitchFamily="34" charset="0"/>
                </a:rPr>
                <a:t>Other options</a:t>
              </a:r>
            </a:p>
          </p:txBody>
        </p:sp>
      </p:grp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5BB33AFD-24B0-4E96-8AFC-AA50D87D3087}"/>
              </a:ext>
            </a:extLst>
          </p:cNvPr>
          <p:cNvSpPr txBox="1">
            <a:spLocks/>
          </p:cNvSpPr>
          <p:nvPr/>
        </p:nvSpPr>
        <p:spPr>
          <a:xfrm>
            <a:off x="7373697" y="610104"/>
            <a:ext cx="3318116" cy="484246"/>
          </a:xfrm>
          <a:prstGeom prst="rect">
            <a:avLst/>
          </a:prstGeom>
        </p:spPr>
        <p:txBody>
          <a:bodyPr vert="horz" lIns="95629" tIns="47814" rIns="95629" bIns="47814" rtlCol="0">
            <a:normAutofit fontScale="77500" lnSpcReduction="20000"/>
          </a:bodyPr>
          <a:lstStyle>
            <a:lvl1pPr marL="0" indent="0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89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1pPr>
            <a:lvl2pPr marL="820537" indent="-342900" algn="l" defTabSz="955274" rtl="0" eaLnBrk="1" latinLnBrk="0" hangingPunct="1">
              <a:spcBef>
                <a:spcPct val="20000"/>
              </a:spcBef>
              <a:buClr>
                <a:srgbClr val="00338E"/>
              </a:buClr>
              <a:buSzPct val="160000"/>
              <a:buFont typeface="Segoe UI Light" panose="020B0502040204020203" pitchFamily="34" charset="0"/>
              <a:buChar char="›"/>
              <a:defRPr sz="1880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2pPr>
            <a:lvl3pPr marL="1241024" indent="-285750" algn="l" defTabSz="955274" rtl="0" eaLnBrk="1" latinLnBrk="0" hangingPunct="1">
              <a:spcBef>
                <a:spcPct val="20000"/>
              </a:spcBef>
              <a:buClr>
                <a:srgbClr val="00338E"/>
              </a:buClr>
              <a:buSzPct val="100000"/>
              <a:buFont typeface="Arial" panose="020B0604020202020204" pitchFamily="34" charset="0"/>
              <a:buChar char="•"/>
              <a:defRPr sz="1672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3pPr>
            <a:lvl4pPr marL="1718661" indent="-285750" algn="l" defTabSz="955274" rtl="0" eaLnBrk="1" latinLnBrk="0" hangingPunct="1">
              <a:spcBef>
                <a:spcPct val="20000"/>
              </a:spcBef>
              <a:buClr>
                <a:srgbClr val="002060"/>
              </a:buClr>
              <a:buSzPct val="80000"/>
              <a:buFont typeface="Source Sans Pro Light" pitchFamily="34" charset="0"/>
              <a:buChar char="−"/>
              <a:defRPr sz="1463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4pPr>
            <a:lvl5pPr marL="2149366" indent="-238818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63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5pPr>
            <a:lvl6pPr marL="2627003" indent="-238818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04639" indent="-238818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82276" indent="-238818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59913" indent="-238818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800" b="1" dirty="0">
                <a:solidFill>
                  <a:schemeClr val="bg1"/>
                </a:solidFill>
                <a:latin typeface="Source Sans Pro" panose="020B0503030403020204" pitchFamily="34" charset="0"/>
                <a:ea typeface="ＭＳ Ｐゴシック" pitchFamily="-105" charset="-128"/>
                <a:cs typeface="ＭＳ Ｐゴシック"/>
              </a:rPr>
              <a:t>Dedicated website: </a:t>
            </a:r>
          </a:p>
          <a:p>
            <a:pPr algn="ctr"/>
            <a:r>
              <a:rPr lang="en-GB" sz="1800" b="1" dirty="0">
                <a:solidFill>
                  <a:schemeClr val="bg1"/>
                </a:solidFill>
                <a:latin typeface="Source Sans Pro" panose="020B0503030403020204" pitchFamily="34" charset="0"/>
                <a:ea typeface="ＭＳ Ｐゴシック" pitchFamily="-105" charset="-128"/>
                <a:cs typeface="ＭＳ Ｐゴシック"/>
              </a:rPr>
              <a:t>eml.henner.com </a:t>
            </a:r>
          </a:p>
        </p:txBody>
      </p:sp>
      <p:sp>
        <p:nvSpPr>
          <p:cNvPr id="37" name="Arrondir un rectangle avec un coin du même côté 24">
            <a:extLst>
              <a:ext uri="{FF2B5EF4-FFF2-40B4-BE49-F238E27FC236}">
                <a16:creationId xmlns:a16="http://schemas.microsoft.com/office/drawing/2014/main" id="{56B81D1D-F6F8-40F7-9AF9-BAE506606CA6}"/>
              </a:ext>
            </a:extLst>
          </p:cNvPr>
          <p:cNvSpPr/>
          <p:nvPr/>
        </p:nvSpPr>
        <p:spPr>
          <a:xfrm rot="16200000">
            <a:off x="8414739" y="-1288105"/>
            <a:ext cx="773436" cy="3809760"/>
          </a:xfrm>
          <a:prstGeom prst="round2Same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38" name="ZoneTexte 102">
            <a:extLst>
              <a:ext uri="{FF2B5EF4-FFF2-40B4-BE49-F238E27FC236}">
                <a16:creationId xmlns:a16="http://schemas.microsoft.com/office/drawing/2014/main" id="{128BFCF5-B6AE-4BCF-8415-C5ADD9A52D89}"/>
              </a:ext>
            </a:extLst>
          </p:cNvPr>
          <p:cNvSpPr txBox="1"/>
          <p:nvPr/>
        </p:nvSpPr>
        <p:spPr>
          <a:xfrm>
            <a:off x="7088526" y="490671"/>
            <a:ext cx="3603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GB" sz="1400" b="1" dirty="0">
                <a:solidFill>
                  <a:schemeClr val="bg1"/>
                </a:solidFill>
                <a:latin typeface="Source Sans Pro" panose="020B0503030403020204" pitchFamily="34" charset="0"/>
              </a:rPr>
              <a:t>These channels are compliant with data protection regulations</a:t>
            </a:r>
            <a:endParaRPr lang="en-GB" sz="1400" b="1" i="0" u="none" baseline="0" dirty="0">
              <a:solidFill>
                <a:schemeClr val="bg1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39" name="Image 103">
            <a:extLst>
              <a:ext uri="{FF2B5EF4-FFF2-40B4-BE49-F238E27FC236}">
                <a16:creationId xmlns:a16="http://schemas.microsoft.com/office/drawing/2014/main" id="{504F6EBE-B89E-40A6-9C7B-70EA4C1775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320" y="365599"/>
            <a:ext cx="170807" cy="48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998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B095A64C-55EA-411C-D293-165FA8D908C3}"/>
              </a:ext>
            </a:extLst>
          </p:cNvPr>
          <p:cNvSpPr txBox="1">
            <a:spLocks/>
          </p:cNvSpPr>
          <p:nvPr/>
        </p:nvSpPr>
        <p:spPr>
          <a:xfrm>
            <a:off x="7373697" y="610104"/>
            <a:ext cx="3318116" cy="484246"/>
          </a:xfrm>
          <a:prstGeom prst="rect">
            <a:avLst/>
          </a:prstGeom>
        </p:spPr>
        <p:txBody>
          <a:bodyPr vert="horz" lIns="95629" tIns="47814" rIns="95629" bIns="47814" rtlCol="0">
            <a:normAutofit fontScale="77500" lnSpcReduction="20000"/>
          </a:bodyPr>
          <a:lstStyle>
            <a:lvl1pPr marL="0" indent="0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89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1pPr>
            <a:lvl2pPr marL="820537" indent="-342900" algn="l" defTabSz="955274" rtl="0" eaLnBrk="1" latinLnBrk="0" hangingPunct="1">
              <a:spcBef>
                <a:spcPct val="20000"/>
              </a:spcBef>
              <a:buClr>
                <a:srgbClr val="00338E"/>
              </a:buClr>
              <a:buSzPct val="160000"/>
              <a:buFont typeface="Segoe UI Light" panose="020B0502040204020203" pitchFamily="34" charset="0"/>
              <a:buChar char="›"/>
              <a:defRPr sz="1880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2pPr>
            <a:lvl3pPr marL="1241024" indent="-285750" algn="l" defTabSz="955274" rtl="0" eaLnBrk="1" latinLnBrk="0" hangingPunct="1">
              <a:spcBef>
                <a:spcPct val="20000"/>
              </a:spcBef>
              <a:buClr>
                <a:srgbClr val="00338E"/>
              </a:buClr>
              <a:buSzPct val="100000"/>
              <a:buFont typeface="Arial" panose="020B0604020202020204" pitchFamily="34" charset="0"/>
              <a:buChar char="•"/>
              <a:defRPr sz="1672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3pPr>
            <a:lvl4pPr marL="1718661" indent="-285750" algn="l" defTabSz="955274" rtl="0" eaLnBrk="1" latinLnBrk="0" hangingPunct="1">
              <a:spcBef>
                <a:spcPct val="20000"/>
              </a:spcBef>
              <a:buClr>
                <a:srgbClr val="002060"/>
              </a:buClr>
              <a:buSzPct val="80000"/>
              <a:buFont typeface="Source Sans Pro Light" pitchFamily="34" charset="0"/>
              <a:buChar char="−"/>
              <a:defRPr sz="1463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4pPr>
            <a:lvl5pPr marL="2149366" indent="-238818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63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5pPr>
            <a:lvl6pPr marL="2627003" indent="-238818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04639" indent="-238818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82276" indent="-238818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59913" indent="-238818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800" b="1" dirty="0">
                <a:solidFill>
                  <a:schemeClr val="bg1"/>
                </a:solidFill>
                <a:latin typeface="Source Sans Pro" panose="020B0503030403020204" pitchFamily="34" charset="0"/>
                <a:ea typeface="ＭＳ Ｐゴシック" pitchFamily="-105" charset="-128"/>
                <a:cs typeface="ＭＳ Ｐゴシック"/>
              </a:rPr>
              <a:t>Dedicated website: </a:t>
            </a:r>
          </a:p>
          <a:p>
            <a:pPr algn="ctr"/>
            <a:r>
              <a:rPr lang="en-GB" sz="1800" b="1" dirty="0">
                <a:solidFill>
                  <a:schemeClr val="bg1"/>
                </a:solidFill>
                <a:latin typeface="Source Sans Pro" panose="020B0503030403020204" pitchFamily="34" charset="0"/>
                <a:ea typeface="ＭＳ Ｐゴシック" pitchFamily="-105" charset="-128"/>
                <a:cs typeface="ＭＳ Ｐゴシック"/>
              </a:rPr>
              <a:t>eml.henner.com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F6F616C-5403-D82D-A3D1-8E1772EC20B3}"/>
              </a:ext>
            </a:extLst>
          </p:cNvPr>
          <p:cNvSpPr/>
          <p:nvPr/>
        </p:nvSpPr>
        <p:spPr>
          <a:xfrm>
            <a:off x="8442379" y="2045940"/>
            <a:ext cx="15130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 algn="ctr"/>
            <a:r>
              <a:rPr lang="en-US" sz="1400" b="1" dirty="0">
                <a:solidFill>
                  <a:schemeClr val="bg1"/>
                </a:solidFill>
                <a:latin typeface="Source Sans Pro" panose="020B0503030403020204" pitchFamily="34" charset="0"/>
              </a:rPr>
              <a:t>Request a reimbursement</a:t>
            </a:r>
          </a:p>
        </p:txBody>
      </p:sp>
      <p:pic>
        <p:nvPicPr>
          <p:cNvPr id="5" name="Image 71">
            <a:extLst>
              <a:ext uri="{FF2B5EF4-FFF2-40B4-BE49-F238E27FC236}">
                <a16:creationId xmlns:a16="http://schemas.microsoft.com/office/drawing/2014/main" id="{1B72E802-58F1-74E5-47CD-3CAEB2F68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04" y="2874928"/>
            <a:ext cx="2440501" cy="3792578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6" name="Ellipse 43">
            <a:extLst>
              <a:ext uri="{FF2B5EF4-FFF2-40B4-BE49-F238E27FC236}">
                <a16:creationId xmlns:a16="http://schemas.microsoft.com/office/drawing/2014/main" id="{3E5E3F95-5553-B134-5462-B5A302D7A05F}"/>
              </a:ext>
            </a:extLst>
          </p:cNvPr>
          <p:cNvSpPr/>
          <p:nvPr/>
        </p:nvSpPr>
        <p:spPr>
          <a:xfrm>
            <a:off x="359606" y="2571429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14" name="Ellipse 44">
            <a:extLst>
              <a:ext uri="{FF2B5EF4-FFF2-40B4-BE49-F238E27FC236}">
                <a16:creationId xmlns:a16="http://schemas.microsoft.com/office/drawing/2014/main" id="{7EF31154-B2C6-032B-ECC6-0D49560F8FFD}"/>
              </a:ext>
            </a:extLst>
          </p:cNvPr>
          <p:cNvSpPr/>
          <p:nvPr/>
        </p:nvSpPr>
        <p:spPr>
          <a:xfrm>
            <a:off x="594495" y="260860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15" name="Ellipse 45">
            <a:extLst>
              <a:ext uri="{FF2B5EF4-FFF2-40B4-BE49-F238E27FC236}">
                <a16:creationId xmlns:a16="http://schemas.microsoft.com/office/drawing/2014/main" id="{DF368B3C-DA01-07BC-5B65-E528C3FAE078}"/>
              </a:ext>
            </a:extLst>
          </p:cNvPr>
          <p:cNvSpPr/>
          <p:nvPr/>
        </p:nvSpPr>
        <p:spPr>
          <a:xfrm>
            <a:off x="820144" y="260860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16" name="Ellipse 46">
            <a:extLst>
              <a:ext uri="{FF2B5EF4-FFF2-40B4-BE49-F238E27FC236}">
                <a16:creationId xmlns:a16="http://schemas.microsoft.com/office/drawing/2014/main" id="{929F5A4A-2881-94F1-19BE-2AC8F60CF33F}"/>
              </a:ext>
            </a:extLst>
          </p:cNvPr>
          <p:cNvSpPr/>
          <p:nvPr/>
        </p:nvSpPr>
        <p:spPr>
          <a:xfrm>
            <a:off x="1045793" y="260860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17" name="Ellipse 47">
            <a:extLst>
              <a:ext uri="{FF2B5EF4-FFF2-40B4-BE49-F238E27FC236}">
                <a16:creationId xmlns:a16="http://schemas.microsoft.com/office/drawing/2014/main" id="{51E9DF36-06A8-D5E7-4E5C-82C5641D806F}"/>
              </a:ext>
            </a:extLst>
          </p:cNvPr>
          <p:cNvSpPr/>
          <p:nvPr/>
        </p:nvSpPr>
        <p:spPr>
          <a:xfrm>
            <a:off x="1271442" y="260860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18" name="Ellipse 48">
            <a:extLst>
              <a:ext uri="{FF2B5EF4-FFF2-40B4-BE49-F238E27FC236}">
                <a16:creationId xmlns:a16="http://schemas.microsoft.com/office/drawing/2014/main" id="{F613DF46-19B8-C75E-D835-3E8BDF490A6B}"/>
              </a:ext>
            </a:extLst>
          </p:cNvPr>
          <p:cNvSpPr/>
          <p:nvPr/>
        </p:nvSpPr>
        <p:spPr>
          <a:xfrm>
            <a:off x="1497091" y="260860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19" name="Ellipse 49">
            <a:extLst>
              <a:ext uri="{FF2B5EF4-FFF2-40B4-BE49-F238E27FC236}">
                <a16:creationId xmlns:a16="http://schemas.microsoft.com/office/drawing/2014/main" id="{C30612C2-AF00-795F-5CCA-AA887FEC5540}"/>
              </a:ext>
            </a:extLst>
          </p:cNvPr>
          <p:cNvSpPr/>
          <p:nvPr/>
        </p:nvSpPr>
        <p:spPr>
          <a:xfrm>
            <a:off x="1722740" y="260860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20" name="Ellipse 50">
            <a:extLst>
              <a:ext uri="{FF2B5EF4-FFF2-40B4-BE49-F238E27FC236}">
                <a16:creationId xmlns:a16="http://schemas.microsoft.com/office/drawing/2014/main" id="{D9746296-CC06-12A9-5F7F-347E936B0518}"/>
              </a:ext>
            </a:extLst>
          </p:cNvPr>
          <p:cNvSpPr/>
          <p:nvPr/>
        </p:nvSpPr>
        <p:spPr>
          <a:xfrm>
            <a:off x="1948389" y="260860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21" name="Ellipse 53">
            <a:extLst>
              <a:ext uri="{FF2B5EF4-FFF2-40B4-BE49-F238E27FC236}">
                <a16:creationId xmlns:a16="http://schemas.microsoft.com/office/drawing/2014/main" id="{163873A6-A006-7962-7AE6-C36F8F52CBC5}"/>
              </a:ext>
            </a:extLst>
          </p:cNvPr>
          <p:cNvSpPr/>
          <p:nvPr/>
        </p:nvSpPr>
        <p:spPr>
          <a:xfrm>
            <a:off x="2174038" y="260860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22" name="Ellipse 55">
            <a:extLst>
              <a:ext uri="{FF2B5EF4-FFF2-40B4-BE49-F238E27FC236}">
                <a16:creationId xmlns:a16="http://schemas.microsoft.com/office/drawing/2014/main" id="{A49BBCC0-76F1-3A1A-A634-850A9013E64E}"/>
              </a:ext>
            </a:extLst>
          </p:cNvPr>
          <p:cNvSpPr/>
          <p:nvPr/>
        </p:nvSpPr>
        <p:spPr>
          <a:xfrm>
            <a:off x="2399687" y="260860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23" name="Ellipse 59">
            <a:extLst>
              <a:ext uri="{FF2B5EF4-FFF2-40B4-BE49-F238E27FC236}">
                <a16:creationId xmlns:a16="http://schemas.microsoft.com/office/drawing/2014/main" id="{8CD33FCB-69AC-FA98-C5DA-111EAB442BF7}"/>
              </a:ext>
            </a:extLst>
          </p:cNvPr>
          <p:cNvSpPr/>
          <p:nvPr/>
        </p:nvSpPr>
        <p:spPr>
          <a:xfrm>
            <a:off x="3318392" y="260860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24" name="Ellipse 60">
            <a:extLst>
              <a:ext uri="{FF2B5EF4-FFF2-40B4-BE49-F238E27FC236}">
                <a16:creationId xmlns:a16="http://schemas.microsoft.com/office/drawing/2014/main" id="{15F8ECBD-0574-A809-DCBD-3BC036169A4C}"/>
              </a:ext>
            </a:extLst>
          </p:cNvPr>
          <p:cNvSpPr/>
          <p:nvPr/>
        </p:nvSpPr>
        <p:spPr>
          <a:xfrm>
            <a:off x="3544041" y="260860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25" name="Ellipse 65">
            <a:extLst>
              <a:ext uri="{FF2B5EF4-FFF2-40B4-BE49-F238E27FC236}">
                <a16:creationId xmlns:a16="http://schemas.microsoft.com/office/drawing/2014/main" id="{CCDB091A-97E4-1B6E-E4A1-ED333705D42A}"/>
              </a:ext>
            </a:extLst>
          </p:cNvPr>
          <p:cNvSpPr/>
          <p:nvPr/>
        </p:nvSpPr>
        <p:spPr>
          <a:xfrm>
            <a:off x="3017821" y="2584829"/>
            <a:ext cx="180000" cy="180000"/>
          </a:xfrm>
          <a:prstGeom prst="ellipse">
            <a:avLst/>
          </a:prstGeom>
          <a:solidFill>
            <a:srgbClr val="299CD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26" name="Ellipse 66">
            <a:extLst>
              <a:ext uri="{FF2B5EF4-FFF2-40B4-BE49-F238E27FC236}">
                <a16:creationId xmlns:a16="http://schemas.microsoft.com/office/drawing/2014/main" id="{93E71A61-360E-C94A-5CDF-B766E0E6BCA1}"/>
              </a:ext>
            </a:extLst>
          </p:cNvPr>
          <p:cNvSpPr/>
          <p:nvPr/>
        </p:nvSpPr>
        <p:spPr>
          <a:xfrm>
            <a:off x="3770364" y="260860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27" name="Ellipse 67">
            <a:extLst>
              <a:ext uri="{FF2B5EF4-FFF2-40B4-BE49-F238E27FC236}">
                <a16:creationId xmlns:a16="http://schemas.microsoft.com/office/drawing/2014/main" id="{B44049DA-5C3C-0A5B-39F3-C49F6EB3E950}"/>
              </a:ext>
            </a:extLst>
          </p:cNvPr>
          <p:cNvSpPr/>
          <p:nvPr/>
        </p:nvSpPr>
        <p:spPr>
          <a:xfrm>
            <a:off x="3996013" y="260860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28" name="Ellipse 73">
            <a:extLst>
              <a:ext uri="{FF2B5EF4-FFF2-40B4-BE49-F238E27FC236}">
                <a16:creationId xmlns:a16="http://schemas.microsoft.com/office/drawing/2014/main" id="{E643391A-DF5A-22E6-8C19-F1B768E6ABE7}"/>
              </a:ext>
            </a:extLst>
          </p:cNvPr>
          <p:cNvSpPr/>
          <p:nvPr/>
        </p:nvSpPr>
        <p:spPr>
          <a:xfrm>
            <a:off x="4221662" y="260860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29" name="Ellipse 74">
            <a:extLst>
              <a:ext uri="{FF2B5EF4-FFF2-40B4-BE49-F238E27FC236}">
                <a16:creationId xmlns:a16="http://schemas.microsoft.com/office/drawing/2014/main" id="{DC336CB7-9BA0-6CD2-B8D0-710D9EAA3366}"/>
              </a:ext>
            </a:extLst>
          </p:cNvPr>
          <p:cNvSpPr/>
          <p:nvPr/>
        </p:nvSpPr>
        <p:spPr>
          <a:xfrm>
            <a:off x="4447311" y="260860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30" name="Ellipse 75">
            <a:extLst>
              <a:ext uri="{FF2B5EF4-FFF2-40B4-BE49-F238E27FC236}">
                <a16:creationId xmlns:a16="http://schemas.microsoft.com/office/drawing/2014/main" id="{0D1D8DCE-9842-665D-752B-4B45F65D4830}"/>
              </a:ext>
            </a:extLst>
          </p:cNvPr>
          <p:cNvSpPr/>
          <p:nvPr/>
        </p:nvSpPr>
        <p:spPr>
          <a:xfrm>
            <a:off x="4672960" y="260860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46" name="Ellipse 76">
            <a:extLst>
              <a:ext uri="{FF2B5EF4-FFF2-40B4-BE49-F238E27FC236}">
                <a16:creationId xmlns:a16="http://schemas.microsoft.com/office/drawing/2014/main" id="{BA9C5203-92EB-58BF-BC5C-3E525FCFAF5E}"/>
              </a:ext>
            </a:extLst>
          </p:cNvPr>
          <p:cNvSpPr/>
          <p:nvPr/>
        </p:nvSpPr>
        <p:spPr>
          <a:xfrm>
            <a:off x="4898609" y="260860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47" name="Ellipse 77">
            <a:extLst>
              <a:ext uri="{FF2B5EF4-FFF2-40B4-BE49-F238E27FC236}">
                <a16:creationId xmlns:a16="http://schemas.microsoft.com/office/drawing/2014/main" id="{E4069111-4138-7516-72B2-2F82706F7B5C}"/>
              </a:ext>
            </a:extLst>
          </p:cNvPr>
          <p:cNvSpPr/>
          <p:nvPr/>
        </p:nvSpPr>
        <p:spPr>
          <a:xfrm>
            <a:off x="5124258" y="260860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48" name="Ellipse 78">
            <a:extLst>
              <a:ext uri="{FF2B5EF4-FFF2-40B4-BE49-F238E27FC236}">
                <a16:creationId xmlns:a16="http://schemas.microsoft.com/office/drawing/2014/main" id="{1EAB4EE7-0278-9256-CDDD-46B4A2A771D3}"/>
              </a:ext>
            </a:extLst>
          </p:cNvPr>
          <p:cNvSpPr/>
          <p:nvPr/>
        </p:nvSpPr>
        <p:spPr>
          <a:xfrm>
            <a:off x="5349907" y="260860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49" name="Ellipse 82">
            <a:extLst>
              <a:ext uri="{FF2B5EF4-FFF2-40B4-BE49-F238E27FC236}">
                <a16:creationId xmlns:a16="http://schemas.microsoft.com/office/drawing/2014/main" id="{E17B6636-FB2E-9DD8-7D51-0373CC7C3527}"/>
              </a:ext>
            </a:extLst>
          </p:cNvPr>
          <p:cNvSpPr/>
          <p:nvPr/>
        </p:nvSpPr>
        <p:spPr>
          <a:xfrm>
            <a:off x="6600865" y="2561422"/>
            <a:ext cx="180000" cy="18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grpSp>
        <p:nvGrpSpPr>
          <p:cNvPr id="50" name="Groupe 117">
            <a:extLst>
              <a:ext uri="{FF2B5EF4-FFF2-40B4-BE49-F238E27FC236}">
                <a16:creationId xmlns:a16="http://schemas.microsoft.com/office/drawing/2014/main" id="{87302967-A6B1-16FD-F7E9-77AAE98F4E80}"/>
              </a:ext>
            </a:extLst>
          </p:cNvPr>
          <p:cNvGrpSpPr/>
          <p:nvPr/>
        </p:nvGrpSpPr>
        <p:grpSpPr>
          <a:xfrm>
            <a:off x="-144471" y="1745103"/>
            <a:ext cx="2553579" cy="951573"/>
            <a:chOff x="353950" y="2604405"/>
            <a:chExt cx="1619330" cy="830997"/>
          </a:xfrm>
        </p:grpSpPr>
        <p:sp>
          <p:nvSpPr>
            <p:cNvPr id="51" name="ZoneTexte 84">
              <a:extLst>
                <a:ext uri="{FF2B5EF4-FFF2-40B4-BE49-F238E27FC236}">
                  <a16:creationId xmlns:a16="http://schemas.microsoft.com/office/drawing/2014/main" id="{3A45B217-9E92-6208-41A7-9844F12B0AD4}"/>
                </a:ext>
              </a:extLst>
            </p:cNvPr>
            <p:cNvSpPr txBox="1"/>
            <p:nvPr/>
          </p:nvSpPr>
          <p:spPr>
            <a:xfrm>
              <a:off x="792460" y="2787781"/>
              <a:ext cx="1180820" cy="45692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l" rtl="0"/>
              <a:r>
                <a:rPr lang="en-GB" sz="1400" dirty="0">
                  <a:solidFill>
                    <a:srgbClr val="FC5C77"/>
                  </a:solidFill>
                  <a:latin typeface="Source Sans Pro Semibold" panose="020B0603030403020204" pitchFamily="34" charset="0"/>
                </a:rPr>
                <a:t>Click on “Ask for a reimbursement”</a:t>
              </a:r>
              <a:endParaRPr lang="en-GB" sz="1400" b="0" i="0" u="none" baseline="0" dirty="0">
                <a:solidFill>
                  <a:srgbClr val="FC5C77"/>
                </a:solidFill>
                <a:latin typeface="Source Sans Pro Semibold" panose="020B0603030403020204" pitchFamily="34" charset="0"/>
              </a:endParaRPr>
            </a:p>
          </p:txBody>
        </p:sp>
        <p:sp>
          <p:nvSpPr>
            <p:cNvPr id="52" name="ZoneTexte 87">
              <a:extLst>
                <a:ext uri="{FF2B5EF4-FFF2-40B4-BE49-F238E27FC236}">
                  <a16:creationId xmlns:a16="http://schemas.microsoft.com/office/drawing/2014/main" id="{E8ACB8F7-1D1E-6E96-7E27-9B5BC97F3807}"/>
                </a:ext>
              </a:extLst>
            </p:cNvPr>
            <p:cNvSpPr txBox="1"/>
            <p:nvPr/>
          </p:nvSpPr>
          <p:spPr>
            <a:xfrm>
              <a:off x="353950" y="2604405"/>
              <a:ext cx="532469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 rtl="0"/>
              <a:r>
                <a:rPr lang="en-GB" sz="4800" b="0" i="0" u="none" baseline="0" dirty="0">
                  <a:solidFill>
                    <a:srgbClr val="FC5C77"/>
                  </a:solidFill>
                  <a:latin typeface="Source Sans Pro Light" panose="020B0403030403020204" pitchFamily="34" charset="0"/>
                </a:rPr>
                <a:t>1</a:t>
              </a:r>
            </a:p>
          </p:txBody>
        </p:sp>
      </p:grpSp>
      <p:grpSp>
        <p:nvGrpSpPr>
          <p:cNvPr id="53" name="Groupe 118">
            <a:extLst>
              <a:ext uri="{FF2B5EF4-FFF2-40B4-BE49-F238E27FC236}">
                <a16:creationId xmlns:a16="http://schemas.microsoft.com/office/drawing/2014/main" id="{99E60CBA-92EA-E689-DB99-5BC3A10EA6E3}"/>
              </a:ext>
            </a:extLst>
          </p:cNvPr>
          <p:cNvGrpSpPr/>
          <p:nvPr/>
        </p:nvGrpSpPr>
        <p:grpSpPr>
          <a:xfrm>
            <a:off x="2771795" y="1841577"/>
            <a:ext cx="3317641" cy="784779"/>
            <a:chOff x="3530251" y="2755801"/>
            <a:chExt cx="2968271" cy="830997"/>
          </a:xfrm>
        </p:grpSpPr>
        <p:sp>
          <p:nvSpPr>
            <p:cNvPr id="54" name="ZoneTexte 98">
              <a:extLst>
                <a:ext uri="{FF2B5EF4-FFF2-40B4-BE49-F238E27FC236}">
                  <a16:creationId xmlns:a16="http://schemas.microsoft.com/office/drawing/2014/main" id="{F97EF6A8-C00C-22F8-54A1-FC0AC82FE0D6}"/>
                </a:ext>
              </a:extLst>
            </p:cNvPr>
            <p:cNvSpPr txBox="1"/>
            <p:nvPr/>
          </p:nvSpPr>
          <p:spPr>
            <a:xfrm>
              <a:off x="3995543" y="2821168"/>
              <a:ext cx="2502979" cy="7495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l" rtl="0"/>
              <a:r>
                <a:rPr lang="en-GB" sz="1400" b="0" i="0" u="none" baseline="0" dirty="0">
                  <a:solidFill>
                    <a:srgbClr val="299CD3"/>
                  </a:solidFill>
                  <a:latin typeface="Source Sans Pro Semibold" panose="020B0603030403020204" pitchFamily="34" charset="0"/>
                </a:rPr>
                <a:t>Complete the online</a:t>
              </a:r>
              <a:r>
                <a:rPr lang="en-GB" sz="1400" b="0" i="0" u="none" dirty="0">
                  <a:solidFill>
                    <a:srgbClr val="299CD3"/>
                  </a:solidFill>
                  <a:latin typeface="Source Sans Pro Semibold" panose="020B0603030403020204" pitchFamily="34" charset="0"/>
                </a:rPr>
                <a:t> form and attach documents </a:t>
              </a:r>
            </a:p>
            <a:p>
              <a:pPr algn="l" rtl="0"/>
              <a:r>
                <a:rPr lang="en-GB" sz="1200" b="0" i="0" u="none" dirty="0">
                  <a:solidFill>
                    <a:srgbClr val="299CD3"/>
                  </a:solidFill>
                  <a:latin typeface="Source Sans Pro Semibold" panose="020B0603030403020204" pitchFamily="34" charset="0"/>
                </a:rPr>
                <a:t>(invoices, medical prescription, et</a:t>
              </a:r>
              <a:r>
                <a:rPr lang="en-GB" sz="1200" dirty="0">
                  <a:solidFill>
                    <a:srgbClr val="299CD3"/>
                  </a:solidFill>
                  <a:latin typeface="Source Sans Pro Semibold" panose="020B0603030403020204" pitchFamily="34" charset="0"/>
                </a:rPr>
                <a:t>c.)</a:t>
              </a:r>
              <a:endParaRPr lang="en-GB" sz="1200" b="0" i="0" u="none" dirty="0">
                <a:solidFill>
                  <a:srgbClr val="299CD3"/>
                </a:solidFill>
                <a:latin typeface="Source Sans Pro Semibold" panose="020B0603030403020204" pitchFamily="34" charset="0"/>
              </a:endParaRPr>
            </a:p>
          </p:txBody>
        </p:sp>
        <p:sp>
          <p:nvSpPr>
            <p:cNvPr id="55" name="ZoneTexte 99">
              <a:extLst>
                <a:ext uri="{FF2B5EF4-FFF2-40B4-BE49-F238E27FC236}">
                  <a16:creationId xmlns:a16="http://schemas.microsoft.com/office/drawing/2014/main" id="{032170DE-FB1F-9E9A-2566-9AC475263B75}"/>
                </a:ext>
              </a:extLst>
            </p:cNvPr>
            <p:cNvSpPr txBox="1"/>
            <p:nvPr/>
          </p:nvSpPr>
          <p:spPr>
            <a:xfrm>
              <a:off x="3530251" y="2755801"/>
              <a:ext cx="532469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 rtl="0"/>
              <a:r>
                <a:rPr lang="en-GB" sz="4800" b="0" i="0" u="none" baseline="0" dirty="0">
                  <a:solidFill>
                    <a:srgbClr val="299CD3"/>
                  </a:solidFill>
                  <a:latin typeface="Source Sans Pro Light" panose="020B0403030403020204" pitchFamily="34" charset="0"/>
                </a:rPr>
                <a:t>2</a:t>
              </a:r>
            </a:p>
          </p:txBody>
        </p:sp>
      </p:grpSp>
      <p:grpSp>
        <p:nvGrpSpPr>
          <p:cNvPr id="56" name="Groupe 119">
            <a:extLst>
              <a:ext uri="{FF2B5EF4-FFF2-40B4-BE49-F238E27FC236}">
                <a16:creationId xmlns:a16="http://schemas.microsoft.com/office/drawing/2014/main" id="{B5A6490C-B359-E716-34F2-E13797A6A6B3}"/>
              </a:ext>
            </a:extLst>
          </p:cNvPr>
          <p:cNvGrpSpPr/>
          <p:nvPr/>
        </p:nvGrpSpPr>
        <p:grpSpPr>
          <a:xfrm>
            <a:off x="6063915" y="1782793"/>
            <a:ext cx="3093813" cy="862407"/>
            <a:chOff x="6732891" y="2604405"/>
            <a:chExt cx="1918328" cy="830997"/>
          </a:xfrm>
        </p:grpSpPr>
        <p:sp>
          <p:nvSpPr>
            <p:cNvPr id="57" name="ZoneTexte 112">
              <a:extLst>
                <a:ext uri="{FF2B5EF4-FFF2-40B4-BE49-F238E27FC236}">
                  <a16:creationId xmlns:a16="http://schemas.microsoft.com/office/drawing/2014/main" id="{632EF0B9-89C3-F216-00A9-60FCA88EFE7A}"/>
                </a:ext>
              </a:extLst>
            </p:cNvPr>
            <p:cNvSpPr txBox="1"/>
            <p:nvPr/>
          </p:nvSpPr>
          <p:spPr>
            <a:xfrm>
              <a:off x="7209295" y="2809441"/>
              <a:ext cx="1441924" cy="5041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l" rtl="0"/>
              <a:r>
                <a:rPr lang="en-GB" sz="1400" b="0" i="0" u="none" baseline="0" dirty="0">
                  <a:solidFill>
                    <a:schemeClr val="accent6"/>
                  </a:solidFill>
                  <a:latin typeface="Source Sans Pro Semibold" panose="020B0603030403020204" pitchFamily="34" charset="0"/>
                </a:rPr>
                <a:t>Check the requested</a:t>
              </a:r>
              <a:r>
                <a:rPr lang="en-GB" sz="1400" b="0" i="0" u="none" dirty="0">
                  <a:solidFill>
                    <a:schemeClr val="accent6"/>
                  </a:solidFill>
                  <a:latin typeface="Source Sans Pro Semibold" panose="020B0603030403020204" pitchFamily="34" charset="0"/>
                </a:rPr>
                <a:t> information and validate</a:t>
              </a:r>
              <a:endParaRPr lang="en-GB" sz="1400" dirty="0">
                <a:solidFill>
                  <a:schemeClr val="accent6"/>
                </a:solidFill>
                <a:latin typeface="Source Sans Pro Semibold" panose="020B0603030403020204" pitchFamily="34" charset="0"/>
              </a:endParaRPr>
            </a:p>
          </p:txBody>
        </p:sp>
        <p:sp>
          <p:nvSpPr>
            <p:cNvPr id="58" name="ZoneTexte 113">
              <a:extLst>
                <a:ext uri="{FF2B5EF4-FFF2-40B4-BE49-F238E27FC236}">
                  <a16:creationId xmlns:a16="http://schemas.microsoft.com/office/drawing/2014/main" id="{B12DA307-2D22-26A1-DDFF-D43510228E06}"/>
                </a:ext>
              </a:extLst>
            </p:cNvPr>
            <p:cNvSpPr txBox="1"/>
            <p:nvPr/>
          </p:nvSpPr>
          <p:spPr>
            <a:xfrm>
              <a:off x="6732891" y="2604405"/>
              <a:ext cx="532469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 rtl="0"/>
              <a:r>
                <a:rPr lang="en-GB" sz="4800" b="0" i="0" u="none" baseline="0" dirty="0">
                  <a:solidFill>
                    <a:schemeClr val="accent6"/>
                  </a:solidFill>
                  <a:latin typeface="Source Sans Pro Light" panose="020B0403030403020204" pitchFamily="34" charset="0"/>
                </a:rPr>
                <a:t>3</a:t>
              </a:r>
            </a:p>
          </p:txBody>
        </p:sp>
      </p:grpSp>
      <p:sp>
        <p:nvSpPr>
          <p:cNvPr id="62" name="Ellipse 83">
            <a:extLst>
              <a:ext uri="{FF2B5EF4-FFF2-40B4-BE49-F238E27FC236}">
                <a16:creationId xmlns:a16="http://schemas.microsoft.com/office/drawing/2014/main" id="{B0BD5F4E-9B50-301A-6083-820132B04628}"/>
              </a:ext>
            </a:extLst>
          </p:cNvPr>
          <p:cNvSpPr/>
          <p:nvPr/>
        </p:nvSpPr>
        <p:spPr>
          <a:xfrm>
            <a:off x="7100449" y="259859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63" name="Ellipse 88">
            <a:extLst>
              <a:ext uri="{FF2B5EF4-FFF2-40B4-BE49-F238E27FC236}">
                <a16:creationId xmlns:a16="http://schemas.microsoft.com/office/drawing/2014/main" id="{9E61404C-0F18-F61E-F4F6-723CFC81B083}"/>
              </a:ext>
            </a:extLst>
          </p:cNvPr>
          <p:cNvSpPr/>
          <p:nvPr/>
        </p:nvSpPr>
        <p:spPr>
          <a:xfrm>
            <a:off x="7326098" y="259859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64" name="Ellipse 89">
            <a:extLst>
              <a:ext uri="{FF2B5EF4-FFF2-40B4-BE49-F238E27FC236}">
                <a16:creationId xmlns:a16="http://schemas.microsoft.com/office/drawing/2014/main" id="{767132DD-4DBF-24DF-3D12-61DE0ADAFA69}"/>
              </a:ext>
            </a:extLst>
          </p:cNvPr>
          <p:cNvSpPr/>
          <p:nvPr/>
        </p:nvSpPr>
        <p:spPr>
          <a:xfrm>
            <a:off x="7551747" y="259859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65" name="Ellipse 104">
            <a:extLst>
              <a:ext uri="{FF2B5EF4-FFF2-40B4-BE49-F238E27FC236}">
                <a16:creationId xmlns:a16="http://schemas.microsoft.com/office/drawing/2014/main" id="{11E0E089-2410-CDC7-F417-AB4CD589ECE6}"/>
              </a:ext>
            </a:extLst>
          </p:cNvPr>
          <p:cNvSpPr/>
          <p:nvPr/>
        </p:nvSpPr>
        <p:spPr>
          <a:xfrm>
            <a:off x="7777396" y="259859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66" name="Ellipse 105">
            <a:extLst>
              <a:ext uri="{FF2B5EF4-FFF2-40B4-BE49-F238E27FC236}">
                <a16:creationId xmlns:a16="http://schemas.microsoft.com/office/drawing/2014/main" id="{317A1E15-628A-8F1B-C6C0-90F2681EAF59}"/>
              </a:ext>
            </a:extLst>
          </p:cNvPr>
          <p:cNvSpPr/>
          <p:nvPr/>
        </p:nvSpPr>
        <p:spPr>
          <a:xfrm>
            <a:off x="8003045" y="259859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67" name="Ellipse 106">
            <a:extLst>
              <a:ext uri="{FF2B5EF4-FFF2-40B4-BE49-F238E27FC236}">
                <a16:creationId xmlns:a16="http://schemas.microsoft.com/office/drawing/2014/main" id="{D48C8809-CC2D-E432-7733-4EA938DB8801}"/>
              </a:ext>
            </a:extLst>
          </p:cNvPr>
          <p:cNvSpPr/>
          <p:nvPr/>
        </p:nvSpPr>
        <p:spPr>
          <a:xfrm>
            <a:off x="8251603" y="259859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68" name="Ellipse 61">
            <a:extLst>
              <a:ext uri="{FF2B5EF4-FFF2-40B4-BE49-F238E27FC236}">
                <a16:creationId xmlns:a16="http://schemas.microsoft.com/office/drawing/2014/main" id="{BEB34E53-3D1B-F8E3-595D-F3B07C935F6E}"/>
              </a:ext>
            </a:extLst>
          </p:cNvPr>
          <p:cNvSpPr/>
          <p:nvPr/>
        </p:nvSpPr>
        <p:spPr>
          <a:xfrm>
            <a:off x="8501854" y="259859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69" name="Ellipse 62">
            <a:extLst>
              <a:ext uri="{FF2B5EF4-FFF2-40B4-BE49-F238E27FC236}">
                <a16:creationId xmlns:a16="http://schemas.microsoft.com/office/drawing/2014/main" id="{6FC556FC-2EE7-35C7-966D-ADFC99F16F6B}"/>
              </a:ext>
            </a:extLst>
          </p:cNvPr>
          <p:cNvSpPr/>
          <p:nvPr/>
        </p:nvSpPr>
        <p:spPr>
          <a:xfrm>
            <a:off x="8727503" y="259859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70" name="Ellipse 63">
            <a:extLst>
              <a:ext uri="{FF2B5EF4-FFF2-40B4-BE49-F238E27FC236}">
                <a16:creationId xmlns:a16="http://schemas.microsoft.com/office/drawing/2014/main" id="{96B8B3A2-8F0F-9885-4698-F75D654CAF51}"/>
              </a:ext>
            </a:extLst>
          </p:cNvPr>
          <p:cNvSpPr/>
          <p:nvPr/>
        </p:nvSpPr>
        <p:spPr>
          <a:xfrm>
            <a:off x="8953152" y="259859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71" name="Ellipse 93">
            <a:extLst>
              <a:ext uri="{FF2B5EF4-FFF2-40B4-BE49-F238E27FC236}">
                <a16:creationId xmlns:a16="http://schemas.microsoft.com/office/drawing/2014/main" id="{8D856C64-A4FD-02C4-E9AD-9B23A15F9372}"/>
              </a:ext>
            </a:extLst>
          </p:cNvPr>
          <p:cNvSpPr/>
          <p:nvPr/>
        </p:nvSpPr>
        <p:spPr>
          <a:xfrm>
            <a:off x="9185642" y="2598594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pic>
        <p:nvPicPr>
          <p:cNvPr id="72" name="Image 2">
            <a:extLst>
              <a:ext uri="{FF2B5EF4-FFF2-40B4-BE49-F238E27FC236}">
                <a16:creationId xmlns:a16="http://schemas.microsoft.com/office/drawing/2014/main" id="{953B56E5-A411-3629-C2AD-1AF2D1FAF7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" t="1161" r="2379" b="3812"/>
          <a:stretch/>
        </p:blipFill>
        <p:spPr>
          <a:xfrm>
            <a:off x="6414629" y="3002376"/>
            <a:ext cx="4115498" cy="2133372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73" name="Arrondir un rectangle avec un coin du même côté 24">
            <a:extLst>
              <a:ext uri="{FF2B5EF4-FFF2-40B4-BE49-F238E27FC236}">
                <a16:creationId xmlns:a16="http://schemas.microsoft.com/office/drawing/2014/main" id="{8CDE9319-83D6-860F-4065-317EBE12AD6B}"/>
              </a:ext>
            </a:extLst>
          </p:cNvPr>
          <p:cNvSpPr/>
          <p:nvPr/>
        </p:nvSpPr>
        <p:spPr>
          <a:xfrm rot="16200000">
            <a:off x="8414739" y="-1288105"/>
            <a:ext cx="773436" cy="3809760"/>
          </a:xfrm>
          <a:prstGeom prst="round2Same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74" name="ZoneTexte 102">
            <a:extLst>
              <a:ext uri="{FF2B5EF4-FFF2-40B4-BE49-F238E27FC236}">
                <a16:creationId xmlns:a16="http://schemas.microsoft.com/office/drawing/2014/main" id="{8D3C312C-FE3B-16E4-51C5-A49EED60C731}"/>
              </a:ext>
            </a:extLst>
          </p:cNvPr>
          <p:cNvSpPr txBox="1"/>
          <p:nvPr/>
        </p:nvSpPr>
        <p:spPr>
          <a:xfrm>
            <a:off x="7088526" y="490671"/>
            <a:ext cx="3603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GB" sz="1400" b="1" dirty="0">
                <a:solidFill>
                  <a:schemeClr val="bg1"/>
                </a:solidFill>
                <a:latin typeface="Source Sans Pro" panose="020B0503030403020204" pitchFamily="34" charset="0"/>
              </a:rPr>
              <a:t>You can also send your request by post</a:t>
            </a:r>
            <a:endParaRPr lang="en-GB" sz="1400" b="1" i="0" u="none" baseline="0" dirty="0">
              <a:solidFill>
                <a:schemeClr val="bg1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75" name="Image 103">
            <a:extLst>
              <a:ext uri="{FF2B5EF4-FFF2-40B4-BE49-F238E27FC236}">
                <a16:creationId xmlns:a16="http://schemas.microsoft.com/office/drawing/2014/main" id="{4CF6E6AE-070B-965C-65CF-F2521906E0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320" y="365599"/>
            <a:ext cx="170807" cy="484246"/>
          </a:xfrm>
          <a:prstGeom prst="rect">
            <a:avLst/>
          </a:prstGeom>
        </p:spPr>
      </p:pic>
      <p:sp>
        <p:nvSpPr>
          <p:cNvPr id="76" name="Title 1">
            <a:extLst>
              <a:ext uri="{FF2B5EF4-FFF2-40B4-BE49-F238E27FC236}">
                <a16:creationId xmlns:a16="http://schemas.microsoft.com/office/drawing/2014/main" id="{36D73F84-C7DA-AF64-E9A9-EB82F1916B4E}"/>
              </a:ext>
            </a:extLst>
          </p:cNvPr>
          <p:cNvSpPr txBox="1">
            <a:spLocks/>
          </p:cNvSpPr>
          <p:nvPr/>
        </p:nvSpPr>
        <p:spPr>
          <a:xfrm>
            <a:off x="6672694" y="5386295"/>
            <a:ext cx="3594323" cy="474461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 wrap="square" anchor="ctr">
            <a:no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en-GB" sz="2400" kern="0" smtClean="0">
                <a:solidFill>
                  <a:srgbClr val="DD2067"/>
                </a:solidFill>
                <a:latin typeface="+mj-lt"/>
                <a:ea typeface="+mj-ea"/>
                <a:cs typeface="Arial" pitchFamily="-109" charset="0"/>
                <a:sym typeface="Calibri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ヒラギノ角ゴ ProN W3" charset="0"/>
                <a:cs typeface="ヒラギノ角ゴ ProN W3" charset="0"/>
                <a:sym typeface="Calibri" charset="0"/>
              </a:defRPr>
            </a:lvl9pPr>
          </a:lstStyle>
          <a:p>
            <a:pPr algn="just"/>
            <a:r>
              <a:rPr lang="en-US" sz="1100" kern="1200" dirty="0">
                <a:solidFill>
                  <a:srgbClr val="00338E"/>
                </a:solidFill>
                <a:latin typeface="Source Sans Pro Semibold" panose="020B0603030403020204" pitchFamily="34" charset="0"/>
                <a:ea typeface="+mn-ea"/>
                <a:cs typeface="+mn-cs"/>
              </a:rPr>
              <a:t>Once your reimbursement request has been processed, you will receive a notification. </a:t>
            </a:r>
          </a:p>
        </p:txBody>
      </p:sp>
      <p:sp>
        <p:nvSpPr>
          <p:cNvPr id="77" name="Espace réservé du contenu 6">
            <a:extLst>
              <a:ext uri="{FF2B5EF4-FFF2-40B4-BE49-F238E27FC236}">
                <a16:creationId xmlns:a16="http://schemas.microsoft.com/office/drawing/2014/main" id="{F7CF2D84-A611-01A7-B30C-E2F7679334C1}"/>
              </a:ext>
            </a:extLst>
          </p:cNvPr>
          <p:cNvSpPr txBox="1">
            <a:spLocks/>
          </p:cNvSpPr>
          <p:nvPr/>
        </p:nvSpPr>
        <p:spPr>
          <a:xfrm>
            <a:off x="443881" y="1103769"/>
            <a:ext cx="4815906" cy="401078"/>
          </a:xfrm>
          <a:prstGeom prst="rect">
            <a:avLst/>
          </a:prstGeom>
        </p:spPr>
        <p:txBody>
          <a:bodyPr/>
          <a:lstStyle>
            <a:lvl1pPr marL="0" indent="0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2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1pPr>
            <a:lvl2pPr marL="1022229" indent="-427186" algn="l" defTabSz="1190084" rtl="0" eaLnBrk="1" latinLnBrk="0" hangingPunct="1">
              <a:spcBef>
                <a:spcPct val="20000"/>
              </a:spcBef>
              <a:buClr>
                <a:srgbClr val="00338E"/>
              </a:buClr>
              <a:buSzPct val="160000"/>
              <a:buFont typeface="Segoe UI Light" panose="020B0502040204020203" pitchFamily="34" charset="0"/>
              <a:buChar char="›"/>
              <a:defRPr sz="2342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2pPr>
            <a:lvl3pPr marL="1546074" indent="-355989" algn="l" defTabSz="1190084" rtl="0" eaLnBrk="1" latinLnBrk="0" hangingPunct="1">
              <a:spcBef>
                <a:spcPct val="20000"/>
              </a:spcBef>
              <a:buClr>
                <a:srgbClr val="00338E"/>
              </a:buClr>
              <a:buSzPct val="100000"/>
              <a:buFont typeface="Arial" panose="020B0604020202020204" pitchFamily="34" charset="0"/>
              <a:buChar char="•"/>
              <a:defRPr sz="2083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3pPr>
            <a:lvl4pPr marL="2141115" indent="-355989" algn="l" defTabSz="1190084" rtl="0" eaLnBrk="1" latinLnBrk="0" hangingPunct="1">
              <a:spcBef>
                <a:spcPct val="20000"/>
              </a:spcBef>
              <a:buClr>
                <a:srgbClr val="002060"/>
              </a:buClr>
              <a:buSzPct val="80000"/>
              <a:buFont typeface="Source Sans Pro Light" pitchFamily="34" charset="0"/>
              <a:buChar char="−"/>
              <a:defRPr sz="1823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4pPr>
            <a:lvl5pPr marL="2677690" indent="-297521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23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5pPr>
            <a:lvl6pPr marL="3272732" indent="-297521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7773" indent="-297521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62816" indent="-297521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57858" indent="-297521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chemeClr val="accent2"/>
                </a:solidFill>
                <a:latin typeface="Source Sans Pro" panose="020B0503030403020204" pitchFamily="34" charset="0"/>
              </a:rPr>
              <a:t>Request a reimbursement online</a:t>
            </a:r>
          </a:p>
        </p:txBody>
      </p:sp>
      <p:sp>
        <p:nvSpPr>
          <p:cNvPr id="78" name="Ellipse 72">
            <a:extLst>
              <a:ext uri="{FF2B5EF4-FFF2-40B4-BE49-F238E27FC236}">
                <a16:creationId xmlns:a16="http://schemas.microsoft.com/office/drawing/2014/main" id="{44BFB223-3FA8-24A7-B9DF-A6C002F98DA8}"/>
              </a:ext>
            </a:extLst>
          </p:cNvPr>
          <p:cNvSpPr/>
          <p:nvPr/>
        </p:nvSpPr>
        <p:spPr>
          <a:xfrm>
            <a:off x="5588015" y="260860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79" name="Ellipse 85">
            <a:extLst>
              <a:ext uri="{FF2B5EF4-FFF2-40B4-BE49-F238E27FC236}">
                <a16:creationId xmlns:a16="http://schemas.microsoft.com/office/drawing/2014/main" id="{CC79D914-D664-1F50-B047-A9886241B982}"/>
              </a:ext>
            </a:extLst>
          </p:cNvPr>
          <p:cNvSpPr/>
          <p:nvPr/>
        </p:nvSpPr>
        <p:spPr>
          <a:xfrm>
            <a:off x="5813664" y="260860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80" name="Ellipse 86">
            <a:extLst>
              <a:ext uri="{FF2B5EF4-FFF2-40B4-BE49-F238E27FC236}">
                <a16:creationId xmlns:a16="http://schemas.microsoft.com/office/drawing/2014/main" id="{6F2578B9-0517-4D9A-3D5E-8BDD5A91CC6F}"/>
              </a:ext>
            </a:extLst>
          </p:cNvPr>
          <p:cNvSpPr/>
          <p:nvPr/>
        </p:nvSpPr>
        <p:spPr>
          <a:xfrm>
            <a:off x="6894633" y="2600162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pic>
        <p:nvPicPr>
          <p:cNvPr id="81" name="Image 122">
            <a:extLst>
              <a:ext uri="{FF2B5EF4-FFF2-40B4-BE49-F238E27FC236}">
                <a16:creationId xmlns:a16="http://schemas.microsoft.com/office/drawing/2014/main" id="{E9362DBA-A703-BE04-0039-3CBA0F06B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265" y="2891035"/>
            <a:ext cx="3091431" cy="3745906"/>
          </a:xfrm>
          <a:prstGeom prst="rect">
            <a:avLst/>
          </a:prstGeom>
          <a:ln>
            <a:solidFill>
              <a:srgbClr val="299CD3"/>
            </a:solidFill>
          </a:ln>
        </p:spPr>
      </p:pic>
      <p:sp>
        <p:nvSpPr>
          <p:cNvPr id="82" name="Espace réservé du texte 1">
            <a:extLst>
              <a:ext uri="{FF2B5EF4-FFF2-40B4-BE49-F238E27FC236}">
                <a16:creationId xmlns:a16="http://schemas.microsoft.com/office/drawing/2014/main" id="{C850A074-CFA5-408F-B824-BA03855E554C}"/>
              </a:ext>
            </a:extLst>
          </p:cNvPr>
          <p:cNvSpPr txBox="1">
            <a:spLocks/>
          </p:cNvSpPr>
          <p:nvPr/>
        </p:nvSpPr>
        <p:spPr>
          <a:xfrm>
            <a:off x="1162687" y="286842"/>
            <a:ext cx="9164070" cy="565414"/>
          </a:xfrm>
          <a:prstGeom prst="rect">
            <a:avLst/>
          </a:prstGeom>
        </p:spPr>
        <p:txBody>
          <a:bodyPr lIns="180000" anchor="ctr"/>
          <a:lstStyle>
            <a:lvl1pPr marL="0" indent="0" algn="l" defTabSz="503556" rtl="0" eaLnBrk="1" latinLnBrk="0" hangingPunct="1">
              <a:spcBef>
                <a:spcPct val="20000"/>
              </a:spcBef>
              <a:buFont typeface="Arial"/>
              <a:buNone/>
              <a:defRPr lang="fr-FR" sz="2100" kern="1200" dirty="0">
                <a:solidFill>
                  <a:srgbClr val="00338E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1pPr>
            <a:lvl2pPr marL="818278" indent="-314721" algn="l" defTabSz="503556" rtl="0" eaLnBrk="1" latinLnBrk="0" hangingPunct="1">
              <a:spcBef>
                <a:spcPct val="20000"/>
              </a:spcBef>
              <a:buFont typeface="Arial"/>
              <a:buChar char="–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91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2447" indent="-251780" algn="l" defTabSz="503556" rtl="0" eaLnBrk="1" latinLnBrk="0" hangingPunct="1">
              <a:spcBef>
                <a:spcPct val="20000"/>
              </a:spcBef>
              <a:buFont typeface="Arial"/>
              <a:buChar char="–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6001" indent="-251780" algn="l" defTabSz="503556" rtl="0" eaLnBrk="1" latinLnBrk="0" hangingPunct="1">
              <a:spcBef>
                <a:spcPct val="20000"/>
              </a:spcBef>
              <a:buFont typeface="Arial"/>
              <a:buChar char="»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956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3112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667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0229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Your online account</a:t>
            </a:r>
          </a:p>
        </p:txBody>
      </p:sp>
    </p:spTree>
    <p:extLst>
      <p:ext uri="{BB962C8B-B14F-4D97-AF65-F5344CB8AC3E}">
        <p14:creationId xmlns:p14="http://schemas.microsoft.com/office/powerpoint/2010/main" val="3654177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79D3B182-98FB-4E96-92EA-1C34DC81AF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5018" y="733904"/>
            <a:ext cx="9164070" cy="565414"/>
          </a:xfrm>
        </p:spPr>
        <p:txBody>
          <a:bodyPr/>
          <a:lstStyle/>
          <a:p>
            <a:r>
              <a:rPr lang="en-US" dirty="0"/>
              <a:t>Standard Claims Procedure – </a:t>
            </a:r>
            <a:r>
              <a:rPr lang="en-US" dirty="0">
                <a:latin typeface="Source Sans Pro" panose="020B0503030403020204" pitchFamily="34" charset="0"/>
              </a:rPr>
              <a:t>Online E-claiming Process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FBCC548-7FF5-4993-B9CF-C12F1F4214F2}"/>
              </a:ext>
            </a:extLst>
          </p:cNvPr>
          <p:cNvSpPr txBox="1"/>
          <p:nvPr/>
        </p:nvSpPr>
        <p:spPr>
          <a:xfrm>
            <a:off x="9334580" y="722542"/>
            <a:ext cx="1217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QUALITY</a:t>
            </a:r>
            <a:br>
              <a:rPr kumimoji="0" lang="fr-FR" sz="1400" b="1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fr-FR" sz="1400" b="1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MONITORING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0EC07A64-79E6-4F6E-9249-84A65915510D}"/>
              </a:ext>
            </a:extLst>
          </p:cNvPr>
          <p:cNvSpPr/>
          <p:nvPr/>
        </p:nvSpPr>
        <p:spPr>
          <a:xfrm>
            <a:off x="6084341" y="1424976"/>
            <a:ext cx="1305580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A confirmation email is sent to the member</a:t>
            </a:r>
            <a:endParaRPr kumimoji="0" lang="fr-FR" sz="1300" b="0" i="0" u="none" strike="noStrike" kern="1200" cap="none" spc="0" normalizeH="0" baseline="0" noProof="0" dirty="0">
              <a:ln>
                <a:noFill/>
              </a:ln>
              <a:solidFill>
                <a:srgbClr val="00338E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  <p:pic>
        <p:nvPicPr>
          <p:cNvPr id="150" name="Image 149">
            <a:extLst>
              <a:ext uri="{FF2B5EF4-FFF2-40B4-BE49-F238E27FC236}">
                <a16:creationId xmlns:a16="http://schemas.microsoft.com/office/drawing/2014/main" id="{2AAB0122-625A-4E87-82BB-6FC6E2A8733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5160" y="1482646"/>
            <a:ext cx="324000" cy="264060"/>
          </a:xfrm>
          <a:prstGeom prst="rect">
            <a:avLst/>
          </a:prstGeom>
        </p:spPr>
      </p:pic>
      <p:cxnSp>
        <p:nvCxnSpPr>
          <p:cNvPr id="151" name="Connecteur droit 150">
            <a:extLst>
              <a:ext uri="{FF2B5EF4-FFF2-40B4-BE49-F238E27FC236}">
                <a16:creationId xmlns:a16="http://schemas.microsoft.com/office/drawing/2014/main" id="{FFCA21F9-2F8C-4DE4-B4C5-21F5B3B936FB}"/>
              </a:ext>
            </a:extLst>
          </p:cNvPr>
          <p:cNvCxnSpPr/>
          <p:nvPr/>
        </p:nvCxnSpPr>
        <p:spPr>
          <a:xfrm flipV="1">
            <a:off x="6148061" y="2242702"/>
            <a:ext cx="0" cy="1302367"/>
          </a:xfrm>
          <a:prstGeom prst="line">
            <a:avLst/>
          </a:prstGeom>
          <a:solidFill>
            <a:schemeClr val="bg1">
              <a:lumMod val="95000"/>
            </a:schemeClr>
          </a:solidFill>
          <a:ln w="190500"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2" name="Flèche : demi-tour 151">
            <a:extLst>
              <a:ext uri="{FF2B5EF4-FFF2-40B4-BE49-F238E27FC236}">
                <a16:creationId xmlns:a16="http://schemas.microsoft.com/office/drawing/2014/main" id="{76AFCFFB-F1E5-4F5B-A8E7-5020CC343C8F}"/>
              </a:ext>
            </a:extLst>
          </p:cNvPr>
          <p:cNvSpPr/>
          <p:nvPr/>
        </p:nvSpPr>
        <p:spPr>
          <a:xfrm rot="16200000" flipV="1">
            <a:off x="3306880" y="627902"/>
            <a:ext cx="2628704" cy="7165055"/>
          </a:xfrm>
          <a:prstGeom prst="uturnArrow">
            <a:avLst>
              <a:gd name="adj1" fmla="val 8517"/>
              <a:gd name="adj2" fmla="val 25000"/>
              <a:gd name="adj3" fmla="val 0"/>
              <a:gd name="adj4" fmla="val 41114"/>
              <a:gd name="adj5" fmla="val 10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B40189C1-CF1A-4105-ABE4-6CCAB875D028}"/>
              </a:ext>
            </a:extLst>
          </p:cNvPr>
          <p:cNvSpPr/>
          <p:nvPr/>
        </p:nvSpPr>
        <p:spPr>
          <a:xfrm>
            <a:off x="1114748" y="2242702"/>
            <a:ext cx="1948959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The member logs in to his/her online member portal on the dedicated </a:t>
            </a:r>
            <a:r>
              <a:rPr kumimoji="0" lang="en-US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Henner</a:t>
            </a: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 Website/Mobile App</a:t>
            </a:r>
            <a:endParaRPr kumimoji="0" lang="fr-FR" sz="1300" b="1" i="0" u="none" strike="noStrike" kern="1200" cap="none" spc="0" normalizeH="0" baseline="0" noProof="0" dirty="0">
              <a:ln>
                <a:noFill/>
              </a:ln>
              <a:solidFill>
                <a:srgbClr val="00338E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  <p:sp>
        <p:nvSpPr>
          <p:cNvPr id="154" name="Ellipse 153">
            <a:extLst>
              <a:ext uri="{FF2B5EF4-FFF2-40B4-BE49-F238E27FC236}">
                <a16:creationId xmlns:a16="http://schemas.microsoft.com/office/drawing/2014/main" id="{A02D71A6-7F1D-47E6-AC6E-2D22585B3F99}"/>
              </a:ext>
            </a:extLst>
          </p:cNvPr>
          <p:cNvSpPr/>
          <p:nvPr/>
        </p:nvSpPr>
        <p:spPr>
          <a:xfrm>
            <a:off x="1022350" y="3448332"/>
            <a:ext cx="210028" cy="210028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  <p:sp>
        <p:nvSpPr>
          <p:cNvPr id="155" name="ZoneTexte 154">
            <a:extLst>
              <a:ext uri="{FF2B5EF4-FFF2-40B4-BE49-F238E27FC236}">
                <a16:creationId xmlns:a16="http://schemas.microsoft.com/office/drawing/2014/main" id="{03E000C0-CE3B-48CF-BD21-77F32E5FF183}"/>
              </a:ext>
            </a:extLst>
          </p:cNvPr>
          <p:cNvSpPr txBox="1"/>
          <p:nvPr/>
        </p:nvSpPr>
        <p:spPr>
          <a:xfrm>
            <a:off x="972028" y="3806786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853D63B5-9F3F-4625-B0A5-C6F00DE64687}"/>
              </a:ext>
            </a:extLst>
          </p:cNvPr>
          <p:cNvSpPr/>
          <p:nvPr/>
        </p:nvSpPr>
        <p:spPr>
          <a:xfrm>
            <a:off x="3731840" y="2242702"/>
            <a:ext cx="2005213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The member creates an online reimbursement claim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+ upload the scan /picture of necessary supporting documents</a:t>
            </a:r>
            <a:endParaRPr kumimoji="0" lang="fr-FR" sz="1300" b="0" i="0" u="none" strike="noStrike" kern="1200" cap="none" spc="0" normalizeH="0" baseline="0" noProof="0" dirty="0">
              <a:ln>
                <a:noFill/>
              </a:ln>
              <a:solidFill>
                <a:srgbClr val="00338E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  <p:sp>
        <p:nvSpPr>
          <p:cNvPr id="157" name="ZoneTexte 156">
            <a:extLst>
              <a:ext uri="{FF2B5EF4-FFF2-40B4-BE49-F238E27FC236}">
                <a16:creationId xmlns:a16="http://schemas.microsoft.com/office/drawing/2014/main" id="{C976EBD9-B600-47AF-87F8-9D804058E409}"/>
              </a:ext>
            </a:extLst>
          </p:cNvPr>
          <p:cNvSpPr txBox="1"/>
          <p:nvPr/>
        </p:nvSpPr>
        <p:spPr>
          <a:xfrm>
            <a:off x="3589121" y="3806786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2</a:t>
            </a:r>
          </a:p>
        </p:txBody>
      </p:sp>
      <p:pic>
        <p:nvPicPr>
          <p:cNvPr id="158" name="Image 157">
            <a:extLst>
              <a:ext uri="{FF2B5EF4-FFF2-40B4-BE49-F238E27FC236}">
                <a16:creationId xmlns:a16="http://schemas.microsoft.com/office/drawing/2014/main" id="{EF226596-8CFB-42BA-9757-6348A00B756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9837" y="5767258"/>
            <a:ext cx="397444" cy="487858"/>
          </a:xfrm>
          <a:prstGeom prst="rect">
            <a:avLst/>
          </a:prstGeom>
        </p:spPr>
      </p:pic>
      <p:sp>
        <p:nvSpPr>
          <p:cNvPr id="159" name="ZoneTexte 158">
            <a:extLst>
              <a:ext uri="{FF2B5EF4-FFF2-40B4-BE49-F238E27FC236}">
                <a16:creationId xmlns:a16="http://schemas.microsoft.com/office/drawing/2014/main" id="{1C8C28A3-2574-4A0B-AC0A-204C7DC89C85}"/>
              </a:ext>
            </a:extLst>
          </p:cNvPr>
          <p:cNvSpPr txBox="1"/>
          <p:nvPr/>
        </p:nvSpPr>
        <p:spPr>
          <a:xfrm>
            <a:off x="6014988" y="3806786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3</a:t>
            </a:r>
          </a:p>
        </p:txBody>
      </p:sp>
      <p:sp>
        <p:nvSpPr>
          <p:cNvPr id="160" name="Ellipse 159">
            <a:extLst>
              <a:ext uri="{FF2B5EF4-FFF2-40B4-BE49-F238E27FC236}">
                <a16:creationId xmlns:a16="http://schemas.microsoft.com/office/drawing/2014/main" id="{D4EDEC59-10CF-49D6-A7D9-0F78E04F9EA0}"/>
              </a:ext>
            </a:extLst>
          </p:cNvPr>
          <p:cNvSpPr/>
          <p:nvPr/>
        </p:nvSpPr>
        <p:spPr>
          <a:xfrm>
            <a:off x="3626827" y="3448332"/>
            <a:ext cx="210028" cy="210028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  <p:sp>
        <p:nvSpPr>
          <p:cNvPr id="161" name="Ellipse 160">
            <a:extLst>
              <a:ext uri="{FF2B5EF4-FFF2-40B4-BE49-F238E27FC236}">
                <a16:creationId xmlns:a16="http://schemas.microsoft.com/office/drawing/2014/main" id="{DBC154F0-2865-4594-BC51-E7EF1E61CABD}"/>
              </a:ext>
            </a:extLst>
          </p:cNvPr>
          <p:cNvSpPr/>
          <p:nvPr/>
        </p:nvSpPr>
        <p:spPr>
          <a:xfrm>
            <a:off x="6052695" y="3448332"/>
            <a:ext cx="210028" cy="210028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  <p:sp>
        <p:nvSpPr>
          <p:cNvPr id="162" name="Ellipse 161">
            <a:extLst>
              <a:ext uri="{FF2B5EF4-FFF2-40B4-BE49-F238E27FC236}">
                <a16:creationId xmlns:a16="http://schemas.microsoft.com/office/drawing/2014/main" id="{A243670F-8FD7-4C04-A55F-169414D4763D}"/>
              </a:ext>
            </a:extLst>
          </p:cNvPr>
          <p:cNvSpPr/>
          <p:nvPr/>
        </p:nvSpPr>
        <p:spPr>
          <a:xfrm>
            <a:off x="7993732" y="4334157"/>
            <a:ext cx="210028" cy="210028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  <p:sp>
        <p:nvSpPr>
          <p:cNvPr id="163" name="ZoneTexte 162">
            <a:extLst>
              <a:ext uri="{FF2B5EF4-FFF2-40B4-BE49-F238E27FC236}">
                <a16:creationId xmlns:a16="http://schemas.microsoft.com/office/drawing/2014/main" id="{AA7FA157-7DA1-48AB-82D1-D3A13550657E}"/>
              </a:ext>
            </a:extLst>
          </p:cNvPr>
          <p:cNvSpPr txBox="1"/>
          <p:nvPr/>
        </p:nvSpPr>
        <p:spPr>
          <a:xfrm>
            <a:off x="7570049" y="4242793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4</a:t>
            </a:r>
          </a:p>
        </p:txBody>
      </p:sp>
      <p:cxnSp>
        <p:nvCxnSpPr>
          <p:cNvPr id="164" name="Connecteur droit 163">
            <a:extLst>
              <a:ext uri="{FF2B5EF4-FFF2-40B4-BE49-F238E27FC236}">
                <a16:creationId xmlns:a16="http://schemas.microsoft.com/office/drawing/2014/main" id="{A800D708-5413-4172-8FCE-1117D211B265}"/>
              </a:ext>
            </a:extLst>
          </p:cNvPr>
          <p:cNvCxnSpPr>
            <a:stCxn id="155" idx="0"/>
          </p:cNvCxnSpPr>
          <p:nvPr/>
        </p:nvCxnSpPr>
        <p:spPr>
          <a:xfrm flipV="1">
            <a:off x="1114903" y="3521036"/>
            <a:ext cx="0" cy="285750"/>
          </a:xfrm>
          <a:prstGeom prst="line">
            <a:avLst/>
          </a:prstGeom>
          <a:ln w="31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Connecteur droit 164">
            <a:extLst>
              <a:ext uri="{FF2B5EF4-FFF2-40B4-BE49-F238E27FC236}">
                <a16:creationId xmlns:a16="http://schemas.microsoft.com/office/drawing/2014/main" id="{AE5865EC-9EE4-48D2-8F20-29C7F93BE0B6}"/>
              </a:ext>
            </a:extLst>
          </p:cNvPr>
          <p:cNvCxnSpPr/>
          <p:nvPr/>
        </p:nvCxnSpPr>
        <p:spPr>
          <a:xfrm flipV="1">
            <a:off x="3729867" y="3521036"/>
            <a:ext cx="0" cy="285750"/>
          </a:xfrm>
          <a:prstGeom prst="line">
            <a:avLst/>
          </a:prstGeom>
          <a:ln w="31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Connecteur droit 165">
            <a:extLst>
              <a:ext uri="{FF2B5EF4-FFF2-40B4-BE49-F238E27FC236}">
                <a16:creationId xmlns:a16="http://schemas.microsoft.com/office/drawing/2014/main" id="{0DD9A0E0-B434-4A88-8AC3-E336B526FD07}"/>
              </a:ext>
            </a:extLst>
          </p:cNvPr>
          <p:cNvCxnSpPr/>
          <p:nvPr/>
        </p:nvCxnSpPr>
        <p:spPr>
          <a:xfrm flipV="1">
            <a:off x="6152528" y="3521036"/>
            <a:ext cx="0" cy="285750"/>
          </a:xfrm>
          <a:prstGeom prst="line">
            <a:avLst/>
          </a:prstGeom>
          <a:ln w="31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Connecteur droit 166">
            <a:extLst>
              <a:ext uri="{FF2B5EF4-FFF2-40B4-BE49-F238E27FC236}">
                <a16:creationId xmlns:a16="http://schemas.microsoft.com/office/drawing/2014/main" id="{C5D11AED-9EBA-4559-82EE-BAC6D0FCA95B}"/>
              </a:ext>
            </a:extLst>
          </p:cNvPr>
          <p:cNvCxnSpPr/>
          <p:nvPr/>
        </p:nvCxnSpPr>
        <p:spPr>
          <a:xfrm rot="5400000" flipV="1">
            <a:off x="7987617" y="4290613"/>
            <a:ext cx="0" cy="285750"/>
          </a:xfrm>
          <a:prstGeom prst="line">
            <a:avLst/>
          </a:prstGeom>
          <a:ln w="31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Rectangle 167">
            <a:extLst>
              <a:ext uri="{FF2B5EF4-FFF2-40B4-BE49-F238E27FC236}">
                <a16:creationId xmlns:a16="http://schemas.microsoft.com/office/drawing/2014/main" id="{231D93CB-46D0-49F6-949B-4DAF0EB49B42}"/>
              </a:ext>
            </a:extLst>
          </p:cNvPr>
          <p:cNvSpPr/>
          <p:nvPr/>
        </p:nvSpPr>
        <p:spPr>
          <a:xfrm>
            <a:off x="8349728" y="4278277"/>
            <a:ext cx="197702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Scan/picture documents are reviewed,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and the statement is processed in 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Henner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 IT system</a:t>
            </a:r>
            <a:endParaRPr kumimoji="0" lang="fr-FR" sz="1300" b="0" i="0" u="none" strike="noStrike" kern="1200" cap="none" spc="0" normalizeH="0" baseline="0" noProof="0" dirty="0">
              <a:ln>
                <a:noFill/>
              </a:ln>
              <a:solidFill>
                <a:srgbClr val="00338E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  <p:pic>
        <p:nvPicPr>
          <p:cNvPr id="169" name="Image 168">
            <a:extLst>
              <a:ext uri="{FF2B5EF4-FFF2-40B4-BE49-F238E27FC236}">
                <a16:creationId xmlns:a16="http://schemas.microsoft.com/office/drawing/2014/main" id="{FB0D0395-3B3F-4625-9C23-7F0091B94DA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5609" y="5831084"/>
            <a:ext cx="370892" cy="330349"/>
          </a:xfrm>
          <a:prstGeom prst="rect">
            <a:avLst/>
          </a:prstGeom>
        </p:spPr>
      </p:pic>
      <p:sp>
        <p:nvSpPr>
          <p:cNvPr id="170" name="Ellipse 169">
            <a:extLst>
              <a:ext uri="{FF2B5EF4-FFF2-40B4-BE49-F238E27FC236}">
                <a16:creationId xmlns:a16="http://schemas.microsoft.com/office/drawing/2014/main" id="{30FC6D78-7B4C-47C3-96FD-5EC8685724BE}"/>
              </a:ext>
            </a:extLst>
          </p:cNvPr>
          <p:cNvSpPr/>
          <p:nvPr/>
        </p:nvSpPr>
        <p:spPr>
          <a:xfrm>
            <a:off x="1017169" y="5314754"/>
            <a:ext cx="210028" cy="210028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  <p:sp>
        <p:nvSpPr>
          <p:cNvPr id="171" name="Ellipse 170">
            <a:extLst>
              <a:ext uri="{FF2B5EF4-FFF2-40B4-BE49-F238E27FC236}">
                <a16:creationId xmlns:a16="http://schemas.microsoft.com/office/drawing/2014/main" id="{5EF2FD0A-2ED7-48B9-A613-86B14359C625}"/>
              </a:ext>
            </a:extLst>
          </p:cNvPr>
          <p:cNvSpPr/>
          <p:nvPr/>
        </p:nvSpPr>
        <p:spPr>
          <a:xfrm>
            <a:off x="3726733" y="5314754"/>
            <a:ext cx="210028" cy="210028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  <p:sp>
        <p:nvSpPr>
          <p:cNvPr id="172" name="Ellipse 171">
            <a:extLst>
              <a:ext uri="{FF2B5EF4-FFF2-40B4-BE49-F238E27FC236}">
                <a16:creationId xmlns:a16="http://schemas.microsoft.com/office/drawing/2014/main" id="{AF13D79F-9745-4578-88C6-300F01C0E995}"/>
              </a:ext>
            </a:extLst>
          </p:cNvPr>
          <p:cNvSpPr/>
          <p:nvPr/>
        </p:nvSpPr>
        <p:spPr>
          <a:xfrm>
            <a:off x="6047514" y="5314754"/>
            <a:ext cx="210028" cy="210028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  <p:cxnSp>
        <p:nvCxnSpPr>
          <p:cNvPr id="173" name="Connecteur droit 172">
            <a:extLst>
              <a:ext uri="{FF2B5EF4-FFF2-40B4-BE49-F238E27FC236}">
                <a16:creationId xmlns:a16="http://schemas.microsoft.com/office/drawing/2014/main" id="{056C2D9F-373D-4FA2-ABDB-F5E92FEB5EC9}"/>
              </a:ext>
            </a:extLst>
          </p:cNvPr>
          <p:cNvCxnSpPr/>
          <p:nvPr/>
        </p:nvCxnSpPr>
        <p:spPr>
          <a:xfrm flipV="1">
            <a:off x="1115190" y="5148283"/>
            <a:ext cx="0" cy="285750"/>
          </a:xfrm>
          <a:prstGeom prst="line">
            <a:avLst/>
          </a:prstGeom>
          <a:ln w="31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Connecteur droit 173">
            <a:extLst>
              <a:ext uri="{FF2B5EF4-FFF2-40B4-BE49-F238E27FC236}">
                <a16:creationId xmlns:a16="http://schemas.microsoft.com/office/drawing/2014/main" id="{85E00BC6-1BE2-4F87-8FE7-9FCA1C5964D0}"/>
              </a:ext>
            </a:extLst>
          </p:cNvPr>
          <p:cNvCxnSpPr/>
          <p:nvPr/>
        </p:nvCxnSpPr>
        <p:spPr>
          <a:xfrm flipV="1">
            <a:off x="3835241" y="5148283"/>
            <a:ext cx="0" cy="285750"/>
          </a:xfrm>
          <a:prstGeom prst="line">
            <a:avLst/>
          </a:prstGeom>
          <a:ln w="31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Connecteur droit 174">
            <a:extLst>
              <a:ext uri="{FF2B5EF4-FFF2-40B4-BE49-F238E27FC236}">
                <a16:creationId xmlns:a16="http://schemas.microsoft.com/office/drawing/2014/main" id="{EE211AD9-E30A-4D59-9FFE-F39B76D47E96}"/>
              </a:ext>
            </a:extLst>
          </p:cNvPr>
          <p:cNvCxnSpPr/>
          <p:nvPr/>
        </p:nvCxnSpPr>
        <p:spPr>
          <a:xfrm flipV="1">
            <a:off x="6152815" y="5148283"/>
            <a:ext cx="0" cy="285750"/>
          </a:xfrm>
          <a:prstGeom prst="line">
            <a:avLst/>
          </a:prstGeom>
          <a:ln w="31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6" name="ZoneTexte 175">
            <a:extLst>
              <a:ext uri="{FF2B5EF4-FFF2-40B4-BE49-F238E27FC236}">
                <a16:creationId xmlns:a16="http://schemas.microsoft.com/office/drawing/2014/main" id="{C9BD5A7C-9CC7-4F91-B354-72F4D5C1A493}"/>
              </a:ext>
            </a:extLst>
          </p:cNvPr>
          <p:cNvSpPr txBox="1"/>
          <p:nvPr/>
        </p:nvSpPr>
        <p:spPr>
          <a:xfrm>
            <a:off x="972028" y="4759901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7</a:t>
            </a:r>
          </a:p>
        </p:txBody>
      </p:sp>
      <p:sp>
        <p:nvSpPr>
          <p:cNvPr id="177" name="ZoneTexte 176">
            <a:extLst>
              <a:ext uri="{FF2B5EF4-FFF2-40B4-BE49-F238E27FC236}">
                <a16:creationId xmlns:a16="http://schemas.microsoft.com/office/drawing/2014/main" id="{C41C7CAA-2A1C-429F-AB0C-CF700CDF0D9A}"/>
              </a:ext>
            </a:extLst>
          </p:cNvPr>
          <p:cNvSpPr txBox="1"/>
          <p:nvPr/>
        </p:nvSpPr>
        <p:spPr>
          <a:xfrm>
            <a:off x="3694208" y="4759901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6</a:t>
            </a:r>
          </a:p>
        </p:txBody>
      </p:sp>
      <p:sp>
        <p:nvSpPr>
          <p:cNvPr id="178" name="ZoneTexte 177">
            <a:extLst>
              <a:ext uri="{FF2B5EF4-FFF2-40B4-BE49-F238E27FC236}">
                <a16:creationId xmlns:a16="http://schemas.microsoft.com/office/drawing/2014/main" id="{8AE2DF85-F3E3-438D-BFFC-AB8FCB586720}"/>
              </a:ext>
            </a:extLst>
          </p:cNvPr>
          <p:cNvSpPr txBox="1"/>
          <p:nvPr/>
        </p:nvSpPr>
        <p:spPr>
          <a:xfrm>
            <a:off x="6014988" y="4759901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5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281067F6-A7F0-43E5-B760-2DF11FEF8294}"/>
              </a:ext>
            </a:extLst>
          </p:cNvPr>
          <p:cNvSpPr/>
          <p:nvPr/>
        </p:nvSpPr>
        <p:spPr>
          <a:xfrm>
            <a:off x="1114748" y="5738878"/>
            <a:ext cx="190249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Henner sends an email to the member about the availability of the Explanation Of Benefits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on his/her online member portal</a:t>
            </a:r>
            <a:endParaRPr kumimoji="0" lang="fr-FR" sz="1300" b="0" i="0" u="none" strike="noStrike" kern="1200" cap="none" spc="0" normalizeH="0" baseline="0" noProof="0" dirty="0">
              <a:ln>
                <a:noFill/>
              </a:ln>
              <a:solidFill>
                <a:srgbClr val="00338E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F0BF0701-E1C7-4419-AA6F-63D12A576DBE}"/>
              </a:ext>
            </a:extLst>
          </p:cNvPr>
          <p:cNvSpPr/>
          <p:nvPr/>
        </p:nvSpPr>
        <p:spPr>
          <a:xfrm>
            <a:off x="3836928" y="5738878"/>
            <a:ext cx="172008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Henner issues </a:t>
            </a:r>
            <a:b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</a:b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payment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to the member’s bank account</a:t>
            </a:r>
            <a:endParaRPr kumimoji="0" lang="fr-FR" sz="1300" b="0" i="0" u="none" strike="noStrike" kern="1200" cap="none" spc="0" normalizeH="0" baseline="0" noProof="0" dirty="0">
              <a:ln>
                <a:noFill/>
              </a:ln>
              <a:solidFill>
                <a:srgbClr val="00338E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182EAE58-0DDF-4957-8A34-D67F6E9EEC32}"/>
              </a:ext>
            </a:extLst>
          </p:cNvPr>
          <p:cNvSpPr/>
          <p:nvPr/>
        </p:nvSpPr>
        <p:spPr>
          <a:xfrm>
            <a:off x="6157708" y="5738878"/>
            <a:ext cx="183001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Status changes </a:t>
            </a:r>
            <a:b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</a:b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to « processed » </a:t>
            </a:r>
            <a:b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</a:b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on the online member portal</a:t>
            </a:r>
            <a:endParaRPr kumimoji="0" lang="fr-FR" sz="1300" b="0" i="0" u="none" strike="noStrike" kern="1200" cap="none" spc="0" normalizeH="0" baseline="0" noProof="0" dirty="0">
              <a:ln>
                <a:noFill/>
              </a:ln>
              <a:solidFill>
                <a:srgbClr val="00338E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18E489D1-49FA-4B25-92E2-C3F0B379648C}"/>
              </a:ext>
            </a:extLst>
          </p:cNvPr>
          <p:cNvSpPr/>
          <p:nvPr/>
        </p:nvSpPr>
        <p:spPr>
          <a:xfrm>
            <a:off x="6866369" y="2453294"/>
            <a:ext cx="195674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A reimbursement claim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is automatically created in 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Henner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 IT system</a:t>
            </a:r>
            <a:endParaRPr kumimoji="0" lang="fr-FR" sz="1300" b="0" i="0" u="none" strike="noStrike" kern="1200" cap="none" spc="0" normalizeH="0" baseline="0" noProof="0" dirty="0">
              <a:ln>
                <a:noFill/>
              </a:ln>
              <a:solidFill>
                <a:srgbClr val="00338E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  <p:pic>
        <p:nvPicPr>
          <p:cNvPr id="183" name="Image 182">
            <a:extLst>
              <a:ext uri="{FF2B5EF4-FFF2-40B4-BE49-F238E27FC236}">
                <a16:creationId xmlns:a16="http://schemas.microsoft.com/office/drawing/2014/main" id="{29426B64-25DB-4817-B4EA-360F652085E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786" y="2355316"/>
            <a:ext cx="302918" cy="302918"/>
          </a:xfrm>
          <a:prstGeom prst="rect">
            <a:avLst/>
          </a:prstGeom>
        </p:spPr>
      </p:pic>
      <p:pic>
        <p:nvPicPr>
          <p:cNvPr id="184" name="Image 183">
            <a:extLst>
              <a:ext uri="{FF2B5EF4-FFF2-40B4-BE49-F238E27FC236}">
                <a16:creationId xmlns:a16="http://schemas.microsoft.com/office/drawing/2014/main" id="{6FB797AD-6973-4126-A8EC-7EB0F936254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601" y="5877975"/>
            <a:ext cx="423287" cy="318339"/>
          </a:xfrm>
          <a:prstGeom prst="rect">
            <a:avLst/>
          </a:prstGeom>
        </p:spPr>
      </p:pic>
      <p:pic>
        <p:nvPicPr>
          <p:cNvPr id="185" name="Image 184">
            <a:extLst>
              <a:ext uri="{FF2B5EF4-FFF2-40B4-BE49-F238E27FC236}">
                <a16:creationId xmlns:a16="http://schemas.microsoft.com/office/drawing/2014/main" id="{1FA2F760-5A91-4BCD-B4B5-8ABF70E16FE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2440" y="2501369"/>
            <a:ext cx="345971" cy="470123"/>
          </a:xfrm>
          <a:prstGeom prst="rect">
            <a:avLst/>
          </a:prstGeom>
        </p:spPr>
      </p:pic>
      <p:pic>
        <p:nvPicPr>
          <p:cNvPr id="186" name="Image 185">
            <a:extLst>
              <a:ext uri="{FF2B5EF4-FFF2-40B4-BE49-F238E27FC236}">
                <a16:creationId xmlns:a16="http://schemas.microsoft.com/office/drawing/2014/main" id="{7CBA5D58-02B0-4BAE-9693-4AF855A3C8A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222" y="2299025"/>
            <a:ext cx="367797" cy="389953"/>
          </a:xfrm>
          <a:prstGeom prst="rect">
            <a:avLst/>
          </a:prstGeom>
        </p:spPr>
      </p:pic>
      <p:pic>
        <p:nvPicPr>
          <p:cNvPr id="187" name="Image 186">
            <a:extLst>
              <a:ext uri="{FF2B5EF4-FFF2-40B4-BE49-F238E27FC236}">
                <a16:creationId xmlns:a16="http://schemas.microsoft.com/office/drawing/2014/main" id="{126D39D9-BB50-450F-BA81-76B08927AE7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6462" y="3857755"/>
            <a:ext cx="285477" cy="377753"/>
          </a:xfrm>
          <a:prstGeom prst="rect">
            <a:avLst/>
          </a:prstGeom>
        </p:spPr>
      </p:pic>
      <p:sp>
        <p:nvSpPr>
          <p:cNvPr id="44" name="Espace réservé du texte 1">
            <a:extLst>
              <a:ext uri="{FF2B5EF4-FFF2-40B4-BE49-F238E27FC236}">
                <a16:creationId xmlns:a16="http://schemas.microsoft.com/office/drawing/2014/main" id="{D6BFCAAD-E777-43BA-A913-163B780DDB83}"/>
              </a:ext>
            </a:extLst>
          </p:cNvPr>
          <p:cNvSpPr txBox="1">
            <a:spLocks/>
          </p:cNvSpPr>
          <p:nvPr/>
        </p:nvSpPr>
        <p:spPr>
          <a:xfrm>
            <a:off x="1162687" y="286842"/>
            <a:ext cx="9164070" cy="565414"/>
          </a:xfrm>
          <a:prstGeom prst="rect">
            <a:avLst/>
          </a:prstGeom>
        </p:spPr>
        <p:txBody>
          <a:bodyPr lIns="180000" anchor="ctr"/>
          <a:lstStyle>
            <a:lvl1pPr marL="0" indent="0" algn="l" defTabSz="503556" rtl="0" eaLnBrk="1" latinLnBrk="0" hangingPunct="1">
              <a:spcBef>
                <a:spcPct val="20000"/>
              </a:spcBef>
              <a:buFont typeface="Arial"/>
              <a:buNone/>
              <a:defRPr lang="fr-FR" sz="2100" kern="1200" dirty="0">
                <a:solidFill>
                  <a:srgbClr val="00338E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1pPr>
            <a:lvl2pPr marL="818278" indent="-314721" algn="l" defTabSz="503556" rtl="0" eaLnBrk="1" latinLnBrk="0" hangingPunct="1">
              <a:spcBef>
                <a:spcPct val="20000"/>
              </a:spcBef>
              <a:buFont typeface="Arial"/>
              <a:buChar char="–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91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2447" indent="-251780" algn="l" defTabSz="503556" rtl="0" eaLnBrk="1" latinLnBrk="0" hangingPunct="1">
              <a:spcBef>
                <a:spcPct val="20000"/>
              </a:spcBef>
              <a:buFont typeface="Arial"/>
              <a:buChar char="–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6001" indent="-251780" algn="l" defTabSz="503556" rtl="0" eaLnBrk="1" latinLnBrk="0" hangingPunct="1">
              <a:spcBef>
                <a:spcPct val="20000"/>
              </a:spcBef>
              <a:buFont typeface="Arial"/>
              <a:buChar char="»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956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3112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667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0229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Member’s journey</a:t>
            </a:r>
          </a:p>
        </p:txBody>
      </p:sp>
    </p:spTree>
    <p:extLst>
      <p:ext uri="{BB962C8B-B14F-4D97-AF65-F5344CB8AC3E}">
        <p14:creationId xmlns:p14="http://schemas.microsoft.com/office/powerpoint/2010/main" val="3580910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B095A64C-55EA-411C-D293-165FA8D908C3}"/>
              </a:ext>
            </a:extLst>
          </p:cNvPr>
          <p:cNvSpPr txBox="1">
            <a:spLocks/>
          </p:cNvSpPr>
          <p:nvPr/>
        </p:nvSpPr>
        <p:spPr>
          <a:xfrm>
            <a:off x="7373697" y="610104"/>
            <a:ext cx="3318116" cy="484246"/>
          </a:xfrm>
          <a:prstGeom prst="rect">
            <a:avLst/>
          </a:prstGeom>
        </p:spPr>
        <p:txBody>
          <a:bodyPr vert="horz" lIns="95629" tIns="47814" rIns="95629" bIns="47814" rtlCol="0">
            <a:normAutofit fontScale="77500" lnSpcReduction="20000"/>
          </a:bodyPr>
          <a:lstStyle>
            <a:lvl1pPr marL="0" indent="0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89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1pPr>
            <a:lvl2pPr marL="820537" indent="-342900" algn="l" defTabSz="955274" rtl="0" eaLnBrk="1" latinLnBrk="0" hangingPunct="1">
              <a:spcBef>
                <a:spcPct val="20000"/>
              </a:spcBef>
              <a:buClr>
                <a:srgbClr val="00338E"/>
              </a:buClr>
              <a:buSzPct val="160000"/>
              <a:buFont typeface="Segoe UI Light" panose="020B0502040204020203" pitchFamily="34" charset="0"/>
              <a:buChar char="›"/>
              <a:defRPr sz="1880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2pPr>
            <a:lvl3pPr marL="1241024" indent="-285750" algn="l" defTabSz="955274" rtl="0" eaLnBrk="1" latinLnBrk="0" hangingPunct="1">
              <a:spcBef>
                <a:spcPct val="20000"/>
              </a:spcBef>
              <a:buClr>
                <a:srgbClr val="00338E"/>
              </a:buClr>
              <a:buSzPct val="100000"/>
              <a:buFont typeface="Arial" panose="020B0604020202020204" pitchFamily="34" charset="0"/>
              <a:buChar char="•"/>
              <a:defRPr sz="1672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3pPr>
            <a:lvl4pPr marL="1718661" indent="-285750" algn="l" defTabSz="955274" rtl="0" eaLnBrk="1" latinLnBrk="0" hangingPunct="1">
              <a:spcBef>
                <a:spcPct val="20000"/>
              </a:spcBef>
              <a:buClr>
                <a:srgbClr val="002060"/>
              </a:buClr>
              <a:buSzPct val="80000"/>
              <a:buFont typeface="Source Sans Pro Light" pitchFamily="34" charset="0"/>
              <a:buChar char="−"/>
              <a:defRPr sz="1463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4pPr>
            <a:lvl5pPr marL="2149366" indent="-238818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63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5pPr>
            <a:lvl6pPr marL="2627003" indent="-238818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04639" indent="-238818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82276" indent="-238818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59913" indent="-238818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800" b="1" dirty="0">
                <a:solidFill>
                  <a:schemeClr val="bg1"/>
                </a:solidFill>
                <a:latin typeface="Source Sans Pro" panose="020B0503030403020204" pitchFamily="34" charset="0"/>
                <a:ea typeface="ＭＳ Ｐゴシック" pitchFamily="-105" charset="-128"/>
                <a:cs typeface="ＭＳ Ｐゴシック"/>
              </a:rPr>
              <a:t>Dedicated website: </a:t>
            </a:r>
          </a:p>
          <a:p>
            <a:pPr algn="ctr"/>
            <a:r>
              <a:rPr lang="en-GB" sz="1800" b="1" dirty="0">
                <a:solidFill>
                  <a:schemeClr val="bg1"/>
                </a:solidFill>
                <a:latin typeface="Source Sans Pro" panose="020B0503030403020204" pitchFamily="34" charset="0"/>
                <a:ea typeface="ＭＳ Ｐゴシック" pitchFamily="-105" charset="-128"/>
                <a:cs typeface="ＭＳ Ｐゴシック"/>
              </a:rPr>
              <a:t>eml.henner.com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F6F616C-5403-D82D-A3D1-8E1772EC20B3}"/>
              </a:ext>
            </a:extLst>
          </p:cNvPr>
          <p:cNvSpPr/>
          <p:nvPr/>
        </p:nvSpPr>
        <p:spPr>
          <a:xfrm>
            <a:off x="8442379" y="2296487"/>
            <a:ext cx="15130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 algn="ctr"/>
            <a:r>
              <a:rPr lang="en-US" sz="1400" b="1" dirty="0">
                <a:solidFill>
                  <a:schemeClr val="bg1"/>
                </a:solidFill>
                <a:latin typeface="Source Sans Pro" panose="020B0503030403020204" pitchFamily="34" charset="0"/>
              </a:rPr>
              <a:t>Request a reimbursement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1E9A356-88EB-9D26-D428-28D0C6709BB6}"/>
              </a:ext>
            </a:extLst>
          </p:cNvPr>
          <p:cNvSpPr/>
          <p:nvPr/>
        </p:nvSpPr>
        <p:spPr>
          <a:xfrm>
            <a:off x="8425717" y="5466419"/>
            <a:ext cx="1642055" cy="1117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 algn="ctr"/>
            <a:r>
              <a:rPr lang="en-US" sz="1400" b="1" dirty="0">
                <a:solidFill>
                  <a:schemeClr val="bg1"/>
                </a:solidFill>
                <a:latin typeface="Source Sans Pro" panose="020B0503030403020204" pitchFamily="34" charset="0"/>
              </a:rPr>
              <a:t>Search a medical provider </a:t>
            </a:r>
          </a:p>
          <a:p>
            <a:pPr marL="0" lvl="3" algn="ctr"/>
            <a:r>
              <a:rPr lang="en-US" sz="1200" b="1" dirty="0">
                <a:solidFill>
                  <a:schemeClr val="bg1"/>
                </a:solidFill>
                <a:latin typeface="Source Sans Pro" panose="020B0503030403020204" pitchFamily="34" charset="0"/>
              </a:rPr>
              <a:t>in the Henner network</a:t>
            </a:r>
          </a:p>
          <a:p>
            <a:pPr marL="0" lvl="3" algn="ctr"/>
            <a:endParaRPr lang="en-US" sz="1400" b="1" dirty="0">
              <a:solidFill>
                <a:schemeClr val="bg1"/>
              </a:solidFill>
              <a:latin typeface="Source Sans Pro" panose="020B0503030403020204" pitchFamily="34" charset="0"/>
            </a:endParaRPr>
          </a:p>
        </p:txBody>
      </p:sp>
      <p:sp>
        <p:nvSpPr>
          <p:cNvPr id="74" name="ZoneTexte 102">
            <a:extLst>
              <a:ext uri="{FF2B5EF4-FFF2-40B4-BE49-F238E27FC236}">
                <a16:creationId xmlns:a16="http://schemas.microsoft.com/office/drawing/2014/main" id="{8D3C312C-FE3B-16E4-51C5-A49EED60C731}"/>
              </a:ext>
            </a:extLst>
          </p:cNvPr>
          <p:cNvSpPr txBox="1"/>
          <p:nvPr/>
        </p:nvSpPr>
        <p:spPr>
          <a:xfrm>
            <a:off x="7088526" y="490671"/>
            <a:ext cx="3603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GB" sz="1400" b="1" dirty="0">
                <a:solidFill>
                  <a:schemeClr val="bg1"/>
                </a:solidFill>
                <a:latin typeface="Source Sans Pro" panose="020B0503030403020204" pitchFamily="34" charset="0"/>
              </a:rPr>
              <a:t>You can also send your request by post</a:t>
            </a:r>
            <a:endParaRPr lang="en-GB" sz="1400" b="1" i="0" u="none" baseline="0" dirty="0">
              <a:solidFill>
                <a:schemeClr val="bg1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75" name="Image 103">
            <a:extLst>
              <a:ext uri="{FF2B5EF4-FFF2-40B4-BE49-F238E27FC236}">
                <a16:creationId xmlns:a16="http://schemas.microsoft.com/office/drawing/2014/main" id="{4CF6E6AE-070B-965C-65CF-F2521906E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320" y="365599"/>
            <a:ext cx="170807" cy="484246"/>
          </a:xfrm>
          <a:prstGeom prst="rect">
            <a:avLst/>
          </a:prstGeom>
        </p:spPr>
      </p:pic>
      <p:pic>
        <p:nvPicPr>
          <p:cNvPr id="2" name="Image 103">
            <a:extLst>
              <a:ext uri="{FF2B5EF4-FFF2-40B4-BE49-F238E27FC236}">
                <a16:creationId xmlns:a16="http://schemas.microsoft.com/office/drawing/2014/main" id="{ABD3357A-CBFE-A1DF-A76E-9B3A8A6AB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320" y="433552"/>
            <a:ext cx="170807" cy="484246"/>
          </a:xfrm>
          <a:prstGeom prst="rect">
            <a:avLst/>
          </a:prstGeom>
        </p:spPr>
      </p:pic>
      <p:pic>
        <p:nvPicPr>
          <p:cNvPr id="5" name="Image 103">
            <a:extLst>
              <a:ext uri="{FF2B5EF4-FFF2-40B4-BE49-F238E27FC236}">
                <a16:creationId xmlns:a16="http://schemas.microsoft.com/office/drawing/2014/main" id="{E6B351D1-E3F7-3BF7-F463-5F78F6D08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320" y="365599"/>
            <a:ext cx="170807" cy="484246"/>
          </a:xfrm>
          <a:prstGeom prst="rect">
            <a:avLst/>
          </a:prstGeom>
        </p:spPr>
      </p:pic>
      <p:sp>
        <p:nvSpPr>
          <p:cNvPr id="11" name="Espace réservé du contenu 1">
            <a:extLst>
              <a:ext uri="{FF2B5EF4-FFF2-40B4-BE49-F238E27FC236}">
                <a16:creationId xmlns:a16="http://schemas.microsoft.com/office/drawing/2014/main" id="{C89A98BE-4041-240A-CC54-E7735708FC3F}"/>
              </a:ext>
            </a:extLst>
          </p:cNvPr>
          <p:cNvSpPr txBox="1">
            <a:spLocks/>
          </p:cNvSpPr>
          <p:nvPr/>
        </p:nvSpPr>
        <p:spPr>
          <a:xfrm>
            <a:off x="443881" y="1103769"/>
            <a:ext cx="5380413" cy="341312"/>
          </a:xfrm>
          <a:prstGeom prst="rect">
            <a:avLst/>
          </a:prstGeom>
        </p:spPr>
        <p:txBody>
          <a:bodyPr/>
          <a:lstStyle>
            <a:lvl1pPr marL="377668" indent="-377668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35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8278" indent="-314721" algn="l" defTabSz="503556" rtl="0" eaLnBrk="1" latinLnBrk="0" hangingPunct="1">
              <a:spcBef>
                <a:spcPct val="20000"/>
              </a:spcBef>
              <a:buFont typeface="Arial"/>
              <a:buChar char="–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91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2447" indent="-251780" algn="l" defTabSz="503556" rtl="0" eaLnBrk="1" latinLnBrk="0" hangingPunct="1">
              <a:spcBef>
                <a:spcPct val="20000"/>
              </a:spcBef>
              <a:buFont typeface="Arial"/>
              <a:buChar char="–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6001" indent="-251780" algn="l" defTabSz="503556" rtl="0" eaLnBrk="1" latinLnBrk="0" hangingPunct="1">
              <a:spcBef>
                <a:spcPct val="20000"/>
              </a:spcBef>
              <a:buFont typeface="Arial"/>
              <a:buChar char="»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956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3112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667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0229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2"/>
                </a:solidFill>
                <a:latin typeface="Source Sans Pro" panose="020B0503030403020204" pitchFamily="34" charset="0"/>
              </a:rPr>
              <a:t>For Reimbursement claims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92A8D7D6-30B6-0D7F-999C-74A9F3586282}"/>
              </a:ext>
            </a:extLst>
          </p:cNvPr>
          <p:cNvSpPr txBox="1">
            <a:spLocks/>
          </p:cNvSpPr>
          <p:nvPr/>
        </p:nvSpPr>
        <p:spPr>
          <a:xfrm>
            <a:off x="443881" y="809370"/>
            <a:ext cx="5459573" cy="341312"/>
          </a:xfrm>
          <a:prstGeom prst="rect">
            <a:avLst/>
          </a:prstGeom>
        </p:spPr>
        <p:txBody>
          <a:bodyPr/>
          <a:lstStyle>
            <a:lvl1pPr marL="0" indent="0" algn="l" defTabSz="503556" rtl="0" eaLnBrk="1" latinLnBrk="0" hangingPunct="1">
              <a:spcBef>
                <a:spcPct val="20000"/>
              </a:spcBef>
              <a:buFontTx/>
              <a:buNone/>
              <a:defRPr sz="2100" kern="1200" baseline="0">
                <a:solidFill>
                  <a:schemeClr val="accent2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1pPr>
            <a:lvl2pPr marL="503557" indent="0" algn="l" defTabSz="503556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accent2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2pPr>
            <a:lvl3pPr marL="1007111" indent="0" algn="l" defTabSz="503556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accent2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3pPr>
            <a:lvl4pPr marL="1510667" indent="0" algn="l" defTabSz="503556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accent2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4pPr>
            <a:lvl5pPr marL="2014221" indent="0" algn="l" defTabSz="503556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accent2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5pPr>
            <a:lvl6pPr marL="276956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3112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667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0229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Your Explanation of Benefits</a:t>
            </a:r>
          </a:p>
        </p:txBody>
      </p:sp>
      <p:sp>
        <p:nvSpPr>
          <p:cNvPr id="13" name="Arrondir un rectangle avec un coin du même côté 24">
            <a:extLst>
              <a:ext uri="{FF2B5EF4-FFF2-40B4-BE49-F238E27FC236}">
                <a16:creationId xmlns:a16="http://schemas.microsoft.com/office/drawing/2014/main" id="{D1ADF6C5-3E04-9B2C-A4B1-30F41F6A2F2C}"/>
              </a:ext>
            </a:extLst>
          </p:cNvPr>
          <p:cNvSpPr/>
          <p:nvPr/>
        </p:nvSpPr>
        <p:spPr>
          <a:xfrm rot="16200000">
            <a:off x="8198733" y="-1126610"/>
            <a:ext cx="1184015" cy="3802145"/>
          </a:xfrm>
          <a:prstGeom prst="round2SameRect">
            <a:avLst/>
          </a:prstGeom>
          <a:solidFill>
            <a:srgbClr val="E7F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C68E01F8-A2FC-F88C-52BC-518E8BD25C85}"/>
              </a:ext>
            </a:extLst>
          </p:cNvPr>
          <p:cNvSpPr txBox="1">
            <a:spLocks/>
          </p:cNvSpPr>
          <p:nvPr/>
        </p:nvSpPr>
        <p:spPr>
          <a:xfrm>
            <a:off x="7831067" y="299215"/>
            <a:ext cx="2563041" cy="1078421"/>
          </a:xfrm>
          <a:prstGeom prst="rect">
            <a:avLst/>
          </a:prstGeom>
        </p:spPr>
        <p:txBody>
          <a:bodyPr vert="horz" lIns="95629" tIns="47814" rIns="95629" bIns="47814" rtlCol="0">
            <a:normAutofit fontScale="92500" lnSpcReduction="10000"/>
          </a:bodyPr>
          <a:lstStyle>
            <a:lvl1pPr marL="0" indent="0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89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1pPr>
            <a:lvl2pPr marL="820537" indent="-342900" algn="l" defTabSz="955274" rtl="0" eaLnBrk="1" latinLnBrk="0" hangingPunct="1">
              <a:spcBef>
                <a:spcPct val="20000"/>
              </a:spcBef>
              <a:buClr>
                <a:srgbClr val="00338E"/>
              </a:buClr>
              <a:buSzPct val="160000"/>
              <a:buFont typeface="Segoe UI Light" panose="020B0502040204020203" pitchFamily="34" charset="0"/>
              <a:buChar char="›"/>
              <a:defRPr sz="1880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2pPr>
            <a:lvl3pPr marL="1241024" indent="-285750" algn="l" defTabSz="955274" rtl="0" eaLnBrk="1" latinLnBrk="0" hangingPunct="1">
              <a:spcBef>
                <a:spcPct val="20000"/>
              </a:spcBef>
              <a:buClr>
                <a:srgbClr val="00338E"/>
              </a:buClr>
              <a:buSzPct val="100000"/>
              <a:buFont typeface="Arial" panose="020B0604020202020204" pitchFamily="34" charset="0"/>
              <a:buChar char="•"/>
              <a:defRPr sz="1672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3pPr>
            <a:lvl4pPr marL="1718661" indent="-285750" algn="l" defTabSz="955274" rtl="0" eaLnBrk="1" latinLnBrk="0" hangingPunct="1">
              <a:spcBef>
                <a:spcPct val="20000"/>
              </a:spcBef>
              <a:buClr>
                <a:srgbClr val="002060"/>
              </a:buClr>
              <a:buSzPct val="80000"/>
              <a:buFont typeface="Source Sans Pro Light" pitchFamily="34" charset="0"/>
              <a:buChar char="−"/>
              <a:defRPr sz="1463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4pPr>
            <a:lvl5pPr marL="2149366" indent="-238818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63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5pPr>
            <a:lvl6pPr marL="2627003" indent="-238818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04639" indent="-238818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82276" indent="-238818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59913" indent="-238818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200" dirty="0">
                <a:solidFill>
                  <a:srgbClr val="00338E"/>
                </a:solidFill>
                <a:latin typeface="Source Sans Pro" panose="020B0503030403020204" pitchFamily="34" charset="0"/>
                <a:ea typeface="ＭＳ Ｐゴシック" pitchFamily="-105" charset="-128"/>
                <a:cs typeface="ＭＳ Ｐゴシック"/>
              </a:rPr>
              <a:t>You are informed the day the claim is processed your </a:t>
            </a:r>
            <a:r>
              <a:rPr lang="en-US" sz="1200" dirty="0" err="1">
                <a:solidFill>
                  <a:srgbClr val="00338E"/>
                </a:solidFill>
                <a:latin typeface="Source Sans Pro" panose="020B0503030403020204" pitchFamily="34" charset="0"/>
                <a:ea typeface="ＭＳ Ｐゴシック" pitchFamily="-105" charset="-128"/>
                <a:cs typeface="ＭＳ Ｐゴシック"/>
              </a:rPr>
              <a:t>EoB</a:t>
            </a:r>
            <a:r>
              <a:rPr lang="en-US" sz="1200" dirty="0">
                <a:solidFill>
                  <a:srgbClr val="00338E"/>
                </a:solidFill>
                <a:latin typeface="Source Sans Pro" panose="020B0503030403020204" pitchFamily="34" charset="0"/>
                <a:ea typeface="ＭＳ Ｐゴシック" pitchFamily="-105" charset="-128"/>
                <a:cs typeface="ＭＳ Ｐゴシック"/>
              </a:rPr>
              <a:t> is available  to be downloaded.</a:t>
            </a:r>
          </a:p>
          <a:p>
            <a:pPr algn="just"/>
            <a:r>
              <a:rPr lang="en-US" sz="1200" dirty="0">
                <a:solidFill>
                  <a:srgbClr val="00338E"/>
                </a:solidFill>
                <a:latin typeface="Source Sans Pro" panose="020B0503030403020204" pitchFamily="34" charset="0"/>
                <a:ea typeface="ＭＳ Ｐゴシック" pitchFamily="-105" charset="-128"/>
                <a:cs typeface="ＭＳ Ｐゴシック"/>
              </a:rPr>
              <a:t>You can see it on the member portal under « Reimbursements – View my reimbursements ».</a:t>
            </a:r>
          </a:p>
        </p:txBody>
      </p:sp>
      <p:pic>
        <p:nvPicPr>
          <p:cNvPr id="37" name="Image 66">
            <a:extLst>
              <a:ext uri="{FF2B5EF4-FFF2-40B4-BE49-F238E27FC236}">
                <a16:creationId xmlns:a16="http://schemas.microsoft.com/office/drawing/2014/main" id="{BA7CBE5E-799A-CF66-56B1-0BE885567D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563" y="381027"/>
            <a:ext cx="240305" cy="681277"/>
          </a:xfrm>
          <a:prstGeom prst="rect">
            <a:avLst/>
          </a:prstGeom>
        </p:spPr>
      </p:pic>
      <p:pic>
        <p:nvPicPr>
          <p:cNvPr id="38" name="Image 8">
            <a:extLst>
              <a:ext uri="{FF2B5EF4-FFF2-40B4-BE49-F238E27FC236}">
                <a16:creationId xmlns:a16="http://schemas.microsoft.com/office/drawing/2014/main" id="{7EF1508B-A9C2-5543-9ACC-ED79810A69E4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525" y="2076066"/>
            <a:ext cx="6477000" cy="49987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39" name="Text Box 2">
            <a:extLst>
              <a:ext uri="{FF2B5EF4-FFF2-40B4-BE49-F238E27FC236}">
                <a16:creationId xmlns:a16="http://schemas.microsoft.com/office/drawing/2014/main" id="{93BF834A-93D9-DC7F-A834-CAB40E4196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642" y="5438199"/>
            <a:ext cx="1969770" cy="739775"/>
          </a:xfrm>
          <a:prstGeom prst="round2Diag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GB" sz="1000" b="1">
                <a:effectLst/>
                <a:latin typeface="Source Sans Pro Light" panose="020B0403030403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Bank account reference to which the payment has been processed and the date of processing</a:t>
            </a:r>
            <a:endParaRPr lang="fr-FR" sz="900">
              <a:effectLst/>
              <a:latin typeface="Cambria" panose="02040503050406030204" pitchFamily="18" charset="0"/>
              <a:ea typeface="Times New Roman" panose="02020603050405020304" pitchFamily="18" charset="0"/>
              <a:cs typeface="Cambria" panose="02040503050406030204" pitchFamily="18" charset="0"/>
            </a:endParaRPr>
          </a:p>
        </p:txBody>
      </p:sp>
      <p:cxnSp>
        <p:nvCxnSpPr>
          <p:cNvPr id="40" name="Connecteur droit avec flèche 10">
            <a:extLst>
              <a:ext uri="{FF2B5EF4-FFF2-40B4-BE49-F238E27FC236}">
                <a16:creationId xmlns:a16="http://schemas.microsoft.com/office/drawing/2014/main" id="{70CAE4BF-E25E-3DDE-7B0A-06BBF2A40E1C}"/>
              </a:ext>
            </a:extLst>
          </p:cNvPr>
          <p:cNvCxnSpPr>
            <a:cxnSpLocks/>
          </p:cNvCxnSpPr>
          <p:nvPr/>
        </p:nvCxnSpPr>
        <p:spPr>
          <a:xfrm flipH="1" flipV="1">
            <a:off x="1397731" y="6255762"/>
            <a:ext cx="811199" cy="1538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1" name="Connecteur droit avec flèche 11">
            <a:extLst>
              <a:ext uri="{FF2B5EF4-FFF2-40B4-BE49-F238E27FC236}">
                <a16:creationId xmlns:a16="http://schemas.microsoft.com/office/drawing/2014/main" id="{31429B87-FB65-5B9E-527B-C49683523B34}"/>
              </a:ext>
            </a:extLst>
          </p:cNvPr>
          <p:cNvCxnSpPr>
            <a:cxnSpLocks/>
          </p:cNvCxnSpPr>
          <p:nvPr/>
        </p:nvCxnSpPr>
        <p:spPr>
          <a:xfrm flipV="1">
            <a:off x="8301828" y="5438199"/>
            <a:ext cx="1114584" cy="6401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2" name="Text Box 2">
            <a:extLst>
              <a:ext uri="{FF2B5EF4-FFF2-40B4-BE49-F238E27FC236}">
                <a16:creationId xmlns:a16="http://schemas.microsoft.com/office/drawing/2014/main" id="{3F2DBDEF-6390-BB2A-A83F-983F2DDBCD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59120" y="4971090"/>
            <a:ext cx="1207770" cy="369570"/>
          </a:xfrm>
          <a:prstGeom prst="round2Diag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GB" sz="1000" b="1">
                <a:effectLst/>
                <a:latin typeface="Source Sans Pro Light" panose="020B0403030403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Total amount paid</a:t>
            </a:r>
            <a:endParaRPr lang="fr-FR" sz="900">
              <a:effectLst/>
              <a:latin typeface="Cambria" panose="02040503050406030204" pitchFamily="18" charset="0"/>
              <a:ea typeface="Times New Roman" panose="02020603050405020304" pitchFamily="18" charset="0"/>
              <a:cs typeface="Cambria" panose="02040503050406030204" pitchFamily="18" charset="0"/>
            </a:endParaRPr>
          </a:p>
        </p:txBody>
      </p:sp>
      <p:cxnSp>
        <p:nvCxnSpPr>
          <p:cNvPr id="43" name="Connecteur droit avec flèche 14">
            <a:extLst>
              <a:ext uri="{FF2B5EF4-FFF2-40B4-BE49-F238E27FC236}">
                <a16:creationId xmlns:a16="http://schemas.microsoft.com/office/drawing/2014/main" id="{9B889EB2-18D6-B9C9-3B15-0807DE6942BF}"/>
              </a:ext>
            </a:extLst>
          </p:cNvPr>
          <p:cNvCxnSpPr>
            <a:cxnSpLocks/>
          </p:cNvCxnSpPr>
          <p:nvPr/>
        </p:nvCxnSpPr>
        <p:spPr>
          <a:xfrm flipV="1">
            <a:off x="4273011" y="3538914"/>
            <a:ext cx="1439545" cy="16169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4" name="Text Box 2">
            <a:extLst>
              <a:ext uri="{FF2B5EF4-FFF2-40B4-BE49-F238E27FC236}">
                <a16:creationId xmlns:a16="http://schemas.microsoft.com/office/drawing/2014/main" id="{1BC2717B-6CBA-7508-FF5D-16E68D43B1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9151" y="3375719"/>
            <a:ext cx="1033780" cy="326390"/>
          </a:xfrm>
          <a:prstGeom prst="round2Diag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GB" sz="1000" b="1">
                <a:effectLst/>
                <a:latin typeface="Source Sans Pro Light" panose="020B0403030403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EoB reference</a:t>
            </a:r>
            <a:endParaRPr lang="fr-FR" sz="900">
              <a:effectLst/>
              <a:latin typeface="Cambria" panose="02040503050406030204" pitchFamily="18" charset="0"/>
              <a:ea typeface="Times New Roman" panose="02020603050405020304" pitchFamily="18" charset="0"/>
              <a:cs typeface="Cambria" panose="02040503050406030204" pitchFamily="18" charset="0"/>
            </a:endParaRPr>
          </a:p>
        </p:txBody>
      </p:sp>
      <p:cxnSp>
        <p:nvCxnSpPr>
          <p:cNvPr id="45" name="Connecteur droit avec flèche 16">
            <a:extLst>
              <a:ext uri="{FF2B5EF4-FFF2-40B4-BE49-F238E27FC236}">
                <a16:creationId xmlns:a16="http://schemas.microsoft.com/office/drawing/2014/main" id="{D06A4715-A474-EC61-268A-BD53A4334855}"/>
              </a:ext>
            </a:extLst>
          </p:cNvPr>
          <p:cNvCxnSpPr>
            <a:cxnSpLocks/>
          </p:cNvCxnSpPr>
          <p:nvPr/>
        </p:nvCxnSpPr>
        <p:spPr>
          <a:xfrm flipH="1" flipV="1">
            <a:off x="1922876" y="4720266"/>
            <a:ext cx="1450594" cy="8470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6" name="Text Box 2">
            <a:extLst>
              <a:ext uri="{FF2B5EF4-FFF2-40B4-BE49-F238E27FC236}">
                <a16:creationId xmlns:a16="http://schemas.microsoft.com/office/drawing/2014/main" id="{E3AC242D-5452-C2E4-1DE0-17872F3EF5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481" y="3902133"/>
            <a:ext cx="1382395" cy="750570"/>
          </a:xfrm>
          <a:prstGeom prst="round2Diag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no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GB" sz="1000" b="1">
                <a:effectLst/>
                <a:latin typeface="Source Sans Pro Light" panose="020B0403030403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Date the medical procedure has been performed</a:t>
            </a:r>
            <a:endParaRPr lang="fr-FR" sz="900">
              <a:effectLst/>
              <a:latin typeface="Cambria" panose="02040503050406030204" pitchFamily="18" charset="0"/>
              <a:ea typeface="Times New Roman" panose="02020603050405020304" pitchFamily="18" charset="0"/>
              <a:cs typeface="Cambria" panose="02040503050406030204" pitchFamily="18" charset="0"/>
            </a:endParaRPr>
          </a:p>
        </p:txBody>
      </p:sp>
      <p:sp>
        <p:nvSpPr>
          <p:cNvPr id="24" name="Espace réservé du texte 1">
            <a:extLst>
              <a:ext uri="{FF2B5EF4-FFF2-40B4-BE49-F238E27FC236}">
                <a16:creationId xmlns:a16="http://schemas.microsoft.com/office/drawing/2014/main" id="{2CAF9D9A-17C4-4AFE-B4A1-CE7F831B5391}"/>
              </a:ext>
            </a:extLst>
          </p:cNvPr>
          <p:cNvSpPr txBox="1">
            <a:spLocks/>
          </p:cNvSpPr>
          <p:nvPr/>
        </p:nvSpPr>
        <p:spPr>
          <a:xfrm>
            <a:off x="1162687" y="286842"/>
            <a:ext cx="9164070" cy="565414"/>
          </a:xfrm>
          <a:prstGeom prst="rect">
            <a:avLst/>
          </a:prstGeom>
        </p:spPr>
        <p:txBody>
          <a:bodyPr lIns="180000" anchor="ctr"/>
          <a:lstStyle>
            <a:lvl1pPr marL="0" indent="0" algn="l" defTabSz="503556" rtl="0" eaLnBrk="1" latinLnBrk="0" hangingPunct="1">
              <a:spcBef>
                <a:spcPct val="20000"/>
              </a:spcBef>
              <a:buFont typeface="Arial"/>
              <a:buNone/>
              <a:defRPr lang="fr-FR" sz="2100" kern="1200" dirty="0">
                <a:solidFill>
                  <a:srgbClr val="00338E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1pPr>
            <a:lvl2pPr marL="818278" indent="-314721" algn="l" defTabSz="503556" rtl="0" eaLnBrk="1" latinLnBrk="0" hangingPunct="1">
              <a:spcBef>
                <a:spcPct val="20000"/>
              </a:spcBef>
              <a:buFont typeface="Arial"/>
              <a:buChar char="–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91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2447" indent="-251780" algn="l" defTabSz="503556" rtl="0" eaLnBrk="1" latinLnBrk="0" hangingPunct="1">
              <a:spcBef>
                <a:spcPct val="20000"/>
              </a:spcBef>
              <a:buFont typeface="Arial"/>
              <a:buChar char="–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6001" indent="-251780" algn="l" defTabSz="503556" rtl="0" eaLnBrk="1" latinLnBrk="0" hangingPunct="1">
              <a:spcBef>
                <a:spcPct val="20000"/>
              </a:spcBef>
              <a:buFont typeface="Arial"/>
              <a:buChar char="»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956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3112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667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0229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Member’s journey</a:t>
            </a:r>
          </a:p>
        </p:txBody>
      </p:sp>
    </p:spTree>
    <p:extLst>
      <p:ext uri="{BB962C8B-B14F-4D97-AF65-F5344CB8AC3E}">
        <p14:creationId xmlns:p14="http://schemas.microsoft.com/office/powerpoint/2010/main" val="3377120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79D3B182-98FB-4E96-92EA-1C34DC81AF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89000" y="695232"/>
            <a:ext cx="9164070" cy="565414"/>
          </a:xfrm>
        </p:spPr>
        <p:txBody>
          <a:bodyPr/>
          <a:lstStyle/>
          <a:p>
            <a:r>
              <a:rPr lang="en-US" dirty="0"/>
              <a:t>Standard Claims Procedure – </a:t>
            </a:r>
            <a:r>
              <a:rPr lang="en-US" dirty="0">
                <a:latin typeface="Source Sans Pro" panose="020B0503030403020204" pitchFamily="34" charset="0"/>
              </a:rPr>
              <a:t>Emergency </a:t>
            </a:r>
            <a:r>
              <a:rPr lang="en-US" dirty="0" err="1">
                <a:latin typeface="Source Sans Pro" panose="020B0503030403020204" pitchFamily="34" charset="0"/>
              </a:rPr>
              <a:t>Hospitalisation</a:t>
            </a:r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121" name="Flèche : demi-tour 120">
            <a:extLst>
              <a:ext uri="{FF2B5EF4-FFF2-40B4-BE49-F238E27FC236}">
                <a16:creationId xmlns:a16="http://schemas.microsoft.com/office/drawing/2014/main" id="{F42D270B-E280-4186-B681-829B58EA821D}"/>
              </a:ext>
            </a:extLst>
          </p:cNvPr>
          <p:cNvSpPr/>
          <p:nvPr/>
        </p:nvSpPr>
        <p:spPr>
          <a:xfrm rot="16200000" flipV="1">
            <a:off x="3356697" y="1182601"/>
            <a:ext cx="2628704" cy="6531344"/>
          </a:xfrm>
          <a:prstGeom prst="uturnArrow">
            <a:avLst>
              <a:gd name="adj1" fmla="val 8517"/>
              <a:gd name="adj2" fmla="val 25000"/>
              <a:gd name="adj3" fmla="val 0"/>
              <a:gd name="adj4" fmla="val 41114"/>
              <a:gd name="adj5" fmla="val 10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6209261-EA44-4AB1-B9CB-5F5BFD33503A}"/>
              </a:ext>
            </a:extLst>
          </p:cNvPr>
          <p:cNvSpPr/>
          <p:nvPr/>
        </p:nvSpPr>
        <p:spPr>
          <a:xfrm>
            <a:off x="1481420" y="2480545"/>
            <a:ext cx="2061880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The member is admitted</a:t>
            </a:r>
          </a:p>
          <a:p>
            <a:pPr marL="0" marR="0" lvl="0" indent="0" algn="l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to the hospital/clinic for a medical emergency</a:t>
            </a:r>
            <a:endParaRPr kumimoji="0" lang="fr-FR" sz="1300" b="0" i="0" u="none" strike="noStrike" kern="1200" cap="none" spc="0" normalizeH="0" baseline="0" noProof="0" dirty="0">
              <a:ln>
                <a:noFill/>
              </a:ln>
              <a:solidFill>
                <a:srgbClr val="00338E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  <p:sp>
        <p:nvSpPr>
          <p:cNvPr id="123" name="Ellipse 122">
            <a:extLst>
              <a:ext uri="{FF2B5EF4-FFF2-40B4-BE49-F238E27FC236}">
                <a16:creationId xmlns:a16="http://schemas.microsoft.com/office/drawing/2014/main" id="{0183B23A-5425-4BA2-8B88-A2EA726481B8}"/>
              </a:ext>
            </a:extLst>
          </p:cNvPr>
          <p:cNvSpPr/>
          <p:nvPr/>
        </p:nvSpPr>
        <p:spPr>
          <a:xfrm>
            <a:off x="1389022" y="3686175"/>
            <a:ext cx="210028" cy="210028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4" name="ZoneTexte 123">
            <a:extLst>
              <a:ext uri="{FF2B5EF4-FFF2-40B4-BE49-F238E27FC236}">
                <a16:creationId xmlns:a16="http://schemas.microsoft.com/office/drawing/2014/main" id="{370F8410-8C77-48A5-B83E-E5F11F0F931D}"/>
              </a:ext>
            </a:extLst>
          </p:cNvPr>
          <p:cNvSpPr txBox="1"/>
          <p:nvPr/>
        </p:nvSpPr>
        <p:spPr>
          <a:xfrm>
            <a:off x="1338700" y="4044629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 Black" panose="020B0803030403020204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1190D096-8DF3-467E-8A8D-AFC14DA4F758}"/>
              </a:ext>
            </a:extLst>
          </p:cNvPr>
          <p:cNvSpPr/>
          <p:nvPr/>
        </p:nvSpPr>
        <p:spPr>
          <a:xfrm>
            <a:off x="5001433" y="2480545"/>
            <a:ext cx="226411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A family member or the hospital/clinic </a:t>
            </a: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contacts </a:t>
            </a:r>
            <a:r>
              <a:rPr kumimoji="0" lang="en-US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Henner</a:t>
            </a: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 within 48 hours to declare the </a:t>
            </a:r>
            <a:r>
              <a:rPr kumimoji="0" lang="en-US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hospitalisation</a:t>
            </a:r>
            <a:endParaRPr kumimoji="0" lang="fr-FR" sz="1300" b="0" i="0" u="none" strike="noStrike" kern="1200" cap="none" spc="0" normalizeH="0" baseline="0" noProof="0" dirty="0">
              <a:ln>
                <a:noFill/>
              </a:ln>
              <a:solidFill>
                <a:srgbClr val="00338E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79E1151E-530C-4783-B633-D8F23C76ABC7}"/>
              </a:ext>
            </a:extLst>
          </p:cNvPr>
          <p:cNvSpPr txBox="1"/>
          <p:nvPr/>
        </p:nvSpPr>
        <p:spPr>
          <a:xfrm>
            <a:off x="4858713" y="4044629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 Black" panose="020B0803030403020204" pitchFamily="34" charset="0"/>
                <a:ea typeface="+mn-ea"/>
                <a:cs typeface="+mn-cs"/>
              </a:rPr>
              <a:t>2</a:t>
            </a:r>
          </a:p>
        </p:txBody>
      </p:sp>
      <p:sp>
        <p:nvSpPr>
          <p:cNvPr id="127" name="Ellipse 126">
            <a:extLst>
              <a:ext uri="{FF2B5EF4-FFF2-40B4-BE49-F238E27FC236}">
                <a16:creationId xmlns:a16="http://schemas.microsoft.com/office/drawing/2014/main" id="{8E758EB6-BFE1-4F68-8865-42035C0543F8}"/>
              </a:ext>
            </a:extLst>
          </p:cNvPr>
          <p:cNvSpPr/>
          <p:nvPr/>
        </p:nvSpPr>
        <p:spPr>
          <a:xfrm>
            <a:off x="4896419" y="3686175"/>
            <a:ext cx="210028" cy="210028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8" name="Ellipse 127">
            <a:extLst>
              <a:ext uri="{FF2B5EF4-FFF2-40B4-BE49-F238E27FC236}">
                <a16:creationId xmlns:a16="http://schemas.microsoft.com/office/drawing/2014/main" id="{C4E3B76C-054D-4713-8084-CA8F529EDD44}"/>
              </a:ext>
            </a:extLst>
          </p:cNvPr>
          <p:cNvSpPr/>
          <p:nvPr/>
        </p:nvSpPr>
        <p:spPr>
          <a:xfrm>
            <a:off x="7717807" y="4412591"/>
            <a:ext cx="210028" cy="210028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F97397A5-F03E-4F96-B69C-2C9571FFC7A4}"/>
              </a:ext>
            </a:extLst>
          </p:cNvPr>
          <p:cNvSpPr txBox="1"/>
          <p:nvPr/>
        </p:nvSpPr>
        <p:spPr>
          <a:xfrm>
            <a:off x="7265549" y="4321227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 Black" panose="020B0803030403020204" pitchFamily="34" charset="0"/>
                <a:ea typeface="+mn-ea"/>
                <a:cs typeface="+mn-cs"/>
              </a:rPr>
              <a:t>3</a:t>
            </a:r>
          </a:p>
        </p:txBody>
      </p:sp>
      <p:cxnSp>
        <p:nvCxnSpPr>
          <p:cNvPr id="130" name="Connecteur droit 129">
            <a:extLst>
              <a:ext uri="{FF2B5EF4-FFF2-40B4-BE49-F238E27FC236}">
                <a16:creationId xmlns:a16="http://schemas.microsoft.com/office/drawing/2014/main" id="{7C275DD0-F319-4797-9511-F276FB0A81D5}"/>
              </a:ext>
            </a:extLst>
          </p:cNvPr>
          <p:cNvCxnSpPr>
            <a:stCxn id="124" idx="0"/>
          </p:cNvCxnSpPr>
          <p:nvPr/>
        </p:nvCxnSpPr>
        <p:spPr>
          <a:xfrm flipV="1">
            <a:off x="1481575" y="3758879"/>
            <a:ext cx="0" cy="285750"/>
          </a:xfrm>
          <a:prstGeom prst="line">
            <a:avLst/>
          </a:prstGeom>
          <a:ln w="31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>
            <a:extLst>
              <a:ext uri="{FF2B5EF4-FFF2-40B4-BE49-F238E27FC236}">
                <a16:creationId xmlns:a16="http://schemas.microsoft.com/office/drawing/2014/main" id="{B33B8EAF-A392-4B78-8D82-021C3D325AB1}"/>
              </a:ext>
            </a:extLst>
          </p:cNvPr>
          <p:cNvCxnSpPr/>
          <p:nvPr/>
        </p:nvCxnSpPr>
        <p:spPr>
          <a:xfrm flipV="1">
            <a:off x="4999459" y="3758879"/>
            <a:ext cx="0" cy="285750"/>
          </a:xfrm>
          <a:prstGeom prst="line">
            <a:avLst/>
          </a:prstGeom>
          <a:ln w="31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>
            <a:extLst>
              <a:ext uri="{FF2B5EF4-FFF2-40B4-BE49-F238E27FC236}">
                <a16:creationId xmlns:a16="http://schemas.microsoft.com/office/drawing/2014/main" id="{C86A4AB4-03B8-4869-B45D-107DA6726432}"/>
              </a:ext>
            </a:extLst>
          </p:cNvPr>
          <p:cNvCxnSpPr/>
          <p:nvPr/>
        </p:nvCxnSpPr>
        <p:spPr>
          <a:xfrm rot="5400000" flipV="1">
            <a:off x="7683117" y="4369047"/>
            <a:ext cx="0" cy="285750"/>
          </a:xfrm>
          <a:prstGeom prst="line">
            <a:avLst/>
          </a:prstGeom>
          <a:ln w="31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Rectangle 132">
            <a:extLst>
              <a:ext uri="{FF2B5EF4-FFF2-40B4-BE49-F238E27FC236}">
                <a16:creationId xmlns:a16="http://schemas.microsoft.com/office/drawing/2014/main" id="{B1308B15-538F-4CAE-B22A-0749BD598A4E}"/>
              </a:ext>
            </a:extLst>
          </p:cNvPr>
          <p:cNvSpPr/>
          <p:nvPr/>
        </p:nvSpPr>
        <p:spPr>
          <a:xfrm>
            <a:off x="8045229" y="4356711"/>
            <a:ext cx="2327496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Henner</a:t>
            </a: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 issues</a:t>
            </a:r>
          </a:p>
          <a:p>
            <a:pPr marL="0" marR="0" lvl="0" indent="0" algn="l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a Guarantee of Payment,</a:t>
            </a:r>
          </a:p>
          <a:p>
            <a:pPr marL="0" marR="0" lvl="0" indent="0" algn="l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within 2 hours, valid for 3 days</a:t>
            </a:r>
            <a:endParaRPr kumimoji="0" lang="fr-FR" sz="1300" b="0" i="0" u="none" strike="noStrike" kern="1200" cap="none" spc="0" normalizeH="0" baseline="0" noProof="0" dirty="0">
              <a:ln>
                <a:noFill/>
              </a:ln>
              <a:solidFill>
                <a:srgbClr val="00338E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  <p:sp>
        <p:nvSpPr>
          <p:cNvPr id="134" name="Ellipse 133">
            <a:extLst>
              <a:ext uri="{FF2B5EF4-FFF2-40B4-BE49-F238E27FC236}">
                <a16:creationId xmlns:a16="http://schemas.microsoft.com/office/drawing/2014/main" id="{0EE2511B-F673-4C5B-BA5B-150237607305}"/>
              </a:ext>
            </a:extLst>
          </p:cNvPr>
          <p:cNvSpPr/>
          <p:nvPr/>
        </p:nvSpPr>
        <p:spPr>
          <a:xfrm>
            <a:off x="6340765" y="5552597"/>
            <a:ext cx="210028" cy="210028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35" name="Connecteur droit 134">
            <a:extLst>
              <a:ext uri="{FF2B5EF4-FFF2-40B4-BE49-F238E27FC236}">
                <a16:creationId xmlns:a16="http://schemas.microsoft.com/office/drawing/2014/main" id="{0EFE8693-0F19-40F1-BE22-6AADDE729C05}"/>
              </a:ext>
            </a:extLst>
          </p:cNvPr>
          <p:cNvCxnSpPr/>
          <p:nvPr/>
        </p:nvCxnSpPr>
        <p:spPr>
          <a:xfrm flipV="1">
            <a:off x="6449273" y="5386126"/>
            <a:ext cx="0" cy="285750"/>
          </a:xfrm>
          <a:prstGeom prst="line">
            <a:avLst/>
          </a:prstGeom>
          <a:ln w="31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ZoneTexte 135">
            <a:extLst>
              <a:ext uri="{FF2B5EF4-FFF2-40B4-BE49-F238E27FC236}">
                <a16:creationId xmlns:a16="http://schemas.microsoft.com/office/drawing/2014/main" id="{2A3C0AEF-2038-4031-84F6-E149F300E251}"/>
              </a:ext>
            </a:extLst>
          </p:cNvPr>
          <p:cNvSpPr txBox="1"/>
          <p:nvPr/>
        </p:nvSpPr>
        <p:spPr>
          <a:xfrm>
            <a:off x="6308240" y="4997744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 Black" panose="020B0803030403020204" pitchFamily="34" charset="0"/>
                <a:ea typeface="+mn-ea"/>
                <a:cs typeface="+mn-cs"/>
              </a:rPr>
              <a:t>4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D9FBF211-81F3-4870-AA61-AC722535A905}"/>
              </a:ext>
            </a:extLst>
          </p:cNvPr>
          <p:cNvSpPr/>
          <p:nvPr/>
        </p:nvSpPr>
        <p:spPr>
          <a:xfrm>
            <a:off x="6450960" y="5976721"/>
            <a:ext cx="253369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After 3 days of </a:t>
            </a:r>
            <a:r>
              <a:rPr kumimoji="0" lang="en-US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hospitalisation</a:t>
            </a: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,</a:t>
            </a:r>
          </a:p>
          <a:p>
            <a:pPr marL="0" marR="0" lvl="0" indent="0" algn="l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authorization procedure </a:t>
            </a:r>
            <a:b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</a:b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is required to extend the inpatient stay</a:t>
            </a:r>
            <a:endParaRPr kumimoji="0" lang="fr-FR" sz="1300" b="0" i="0" u="none" strike="noStrike" kern="1200" cap="none" spc="0" normalizeH="0" baseline="0" noProof="0" dirty="0">
              <a:ln>
                <a:noFill/>
              </a:ln>
              <a:solidFill>
                <a:srgbClr val="00338E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  <p:pic>
        <p:nvPicPr>
          <p:cNvPr id="138" name="Image 137">
            <a:extLst>
              <a:ext uri="{FF2B5EF4-FFF2-40B4-BE49-F238E27FC236}">
                <a16:creationId xmlns:a16="http://schemas.microsoft.com/office/drawing/2014/main" id="{76243EF6-17D6-4EE6-B134-E09F48936B5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812" y="2560518"/>
            <a:ext cx="517690" cy="432042"/>
          </a:xfrm>
          <a:prstGeom prst="rect">
            <a:avLst/>
          </a:prstGeom>
        </p:spPr>
      </p:pic>
      <p:pic>
        <p:nvPicPr>
          <p:cNvPr id="139" name="Image 138">
            <a:extLst>
              <a:ext uri="{FF2B5EF4-FFF2-40B4-BE49-F238E27FC236}">
                <a16:creationId xmlns:a16="http://schemas.microsoft.com/office/drawing/2014/main" id="{BFAAC3BF-D722-4E89-B6CA-113CE7958B0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9884" y="2569665"/>
            <a:ext cx="352870" cy="352870"/>
          </a:xfrm>
          <a:prstGeom prst="rect">
            <a:avLst/>
          </a:prstGeom>
        </p:spPr>
      </p:pic>
      <p:pic>
        <p:nvPicPr>
          <p:cNvPr id="140" name="Image 139">
            <a:extLst>
              <a:ext uri="{FF2B5EF4-FFF2-40B4-BE49-F238E27FC236}">
                <a16:creationId xmlns:a16="http://schemas.microsoft.com/office/drawing/2014/main" id="{48CF0AC0-B45E-41AA-81CB-41249981315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923" y="3937188"/>
            <a:ext cx="385406" cy="384039"/>
          </a:xfrm>
          <a:prstGeom prst="rect">
            <a:avLst/>
          </a:prstGeom>
        </p:spPr>
      </p:pic>
      <p:pic>
        <p:nvPicPr>
          <p:cNvPr id="141" name="Image 140">
            <a:extLst>
              <a:ext uri="{FF2B5EF4-FFF2-40B4-BE49-F238E27FC236}">
                <a16:creationId xmlns:a16="http://schemas.microsoft.com/office/drawing/2014/main" id="{B0FD9C52-3C23-4AB3-BE6C-2F93AD88189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8930" y="6016755"/>
            <a:ext cx="325238" cy="329653"/>
          </a:xfrm>
          <a:prstGeom prst="rect">
            <a:avLst/>
          </a:prstGeom>
        </p:spPr>
      </p:pic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6B27B56D-D767-4A66-B2BC-333CE1E409F2}"/>
              </a:ext>
            </a:extLst>
          </p:cNvPr>
          <p:cNvGrpSpPr/>
          <p:nvPr/>
        </p:nvGrpSpPr>
        <p:grpSpPr>
          <a:xfrm>
            <a:off x="7441706" y="1524203"/>
            <a:ext cx="2741055" cy="877220"/>
            <a:chOff x="-19511" y="4366"/>
            <a:chExt cx="3683910" cy="919581"/>
          </a:xfrm>
        </p:grpSpPr>
        <p:sp>
          <p:nvSpPr>
            <p:cNvPr id="143" name="Zone de texte 36">
              <a:extLst>
                <a:ext uri="{FF2B5EF4-FFF2-40B4-BE49-F238E27FC236}">
                  <a16:creationId xmlns:a16="http://schemas.microsoft.com/office/drawing/2014/main" id="{9EE581E1-C4B3-44FB-AD25-5EF6E99B1D7C}"/>
                </a:ext>
              </a:extLst>
            </p:cNvPr>
            <p:cNvSpPr txBox="1"/>
            <p:nvPr/>
          </p:nvSpPr>
          <p:spPr>
            <a:xfrm>
              <a:off x="106045" y="103506"/>
              <a:ext cx="3425527" cy="716641"/>
            </a:xfrm>
            <a:prstGeom prst="rect">
              <a:avLst/>
            </a:prstGeom>
            <a:solidFill>
              <a:srgbClr val="00338E">
                <a:alpha val="9020"/>
              </a:srgbClr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094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1" i="1" u="none" strike="noStrike" kern="1200" cap="none" spc="0" normalizeH="0" baseline="0" noProof="0" dirty="0">
                  <a:ln>
                    <a:noFill/>
                  </a:ln>
                  <a:solidFill>
                    <a:srgbClr val="00338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+mn-cs"/>
                </a:rPr>
                <a:t>* No prior agreement is required </a:t>
              </a:r>
              <a:br>
                <a:rPr kumimoji="0" lang="en-GB" sz="1050" b="1" i="1" u="none" strike="noStrike" kern="1200" cap="none" spc="0" normalizeH="0" baseline="0" noProof="0" dirty="0">
                  <a:ln>
                    <a:noFill/>
                  </a:ln>
                  <a:solidFill>
                    <a:srgbClr val="00338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+mn-cs"/>
                </a:rPr>
              </a:br>
              <a:r>
                <a:rPr kumimoji="0" lang="en-GB" sz="1050" b="1" i="1" u="none" strike="noStrike" kern="1200" cap="none" spc="0" normalizeH="0" baseline="0" noProof="0" dirty="0">
                  <a:ln>
                    <a:noFill/>
                  </a:ln>
                  <a:solidFill>
                    <a:srgbClr val="00338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+mn-cs"/>
                </a:rPr>
                <a:t>for first 3 days of emergency hospitalisation</a:t>
              </a:r>
            </a:p>
          </p:txBody>
        </p:sp>
        <p:sp>
          <p:nvSpPr>
            <p:cNvPr id="144" name="Forme en L 143">
              <a:extLst>
                <a:ext uri="{FF2B5EF4-FFF2-40B4-BE49-F238E27FC236}">
                  <a16:creationId xmlns:a16="http://schemas.microsoft.com/office/drawing/2014/main" id="{F398D774-0C79-425F-A747-DB27D397B785}"/>
                </a:ext>
              </a:extLst>
            </p:cNvPr>
            <p:cNvSpPr/>
            <p:nvPr/>
          </p:nvSpPr>
          <p:spPr>
            <a:xfrm rot="5400000">
              <a:off x="22611" y="-37756"/>
              <a:ext cx="198281" cy="282526"/>
            </a:xfrm>
            <a:prstGeom prst="corner">
              <a:avLst>
                <a:gd name="adj1" fmla="val 27971"/>
                <a:gd name="adj2" fmla="val 30036"/>
              </a:avLst>
            </a:prstGeom>
            <a:solidFill>
              <a:srgbClr val="0033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570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" name="Forme en L 144">
              <a:extLst>
                <a:ext uri="{FF2B5EF4-FFF2-40B4-BE49-F238E27FC236}">
                  <a16:creationId xmlns:a16="http://schemas.microsoft.com/office/drawing/2014/main" id="{4F0AE118-3AF8-43F1-AE6B-6BE601922CD1}"/>
                </a:ext>
              </a:extLst>
            </p:cNvPr>
            <p:cNvSpPr/>
            <p:nvPr/>
          </p:nvSpPr>
          <p:spPr>
            <a:xfrm rot="5400000" flipH="1" flipV="1">
              <a:off x="3437083" y="696631"/>
              <a:ext cx="197457" cy="257175"/>
            </a:xfrm>
            <a:prstGeom prst="corner">
              <a:avLst>
                <a:gd name="adj1" fmla="val 31933"/>
                <a:gd name="adj2" fmla="val 32652"/>
              </a:avLst>
            </a:prstGeom>
            <a:solidFill>
              <a:srgbClr val="0033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570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6" name="Ellipse 145">
            <a:extLst>
              <a:ext uri="{FF2B5EF4-FFF2-40B4-BE49-F238E27FC236}">
                <a16:creationId xmlns:a16="http://schemas.microsoft.com/office/drawing/2014/main" id="{45F510B4-EFBF-4A87-BF7D-A817D93BFE2F}"/>
              </a:ext>
            </a:extLst>
          </p:cNvPr>
          <p:cNvSpPr/>
          <p:nvPr/>
        </p:nvSpPr>
        <p:spPr>
          <a:xfrm>
            <a:off x="1427601" y="5552597"/>
            <a:ext cx="210028" cy="210028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7" name="Ellipse 146">
            <a:extLst>
              <a:ext uri="{FF2B5EF4-FFF2-40B4-BE49-F238E27FC236}">
                <a16:creationId xmlns:a16="http://schemas.microsoft.com/office/drawing/2014/main" id="{C9797D58-7981-44D0-8DEF-4BC8F9BD53DD}"/>
              </a:ext>
            </a:extLst>
          </p:cNvPr>
          <p:cNvSpPr/>
          <p:nvPr/>
        </p:nvSpPr>
        <p:spPr>
          <a:xfrm>
            <a:off x="3648973" y="5552597"/>
            <a:ext cx="210028" cy="210028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48" name="Connecteur droit 147">
            <a:extLst>
              <a:ext uri="{FF2B5EF4-FFF2-40B4-BE49-F238E27FC236}">
                <a16:creationId xmlns:a16="http://schemas.microsoft.com/office/drawing/2014/main" id="{BF0D4D73-2B6A-48B0-B081-35D3EBE0AE93}"/>
              </a:ext>
            </a:extLst>
          </p:cNvPr>
          <p:cNvCxnSpPr/>
          <p:nvPr/>
        </p:nvCxnSpPr>
        <p:spPr>
          <a:xfrm flipV="1">
            <a:off x="1525622" y="5386126"/>
            <a:ext cx="0" cy="285750"/>
          </a:xfrm>
          <a:prstGeom prst="line">
            <a:avLst/>
          </a:prstGeom>
          <a:ln w="31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148">
            <a:extLst>
              <a:ext uri="{FF2B5EF4-FFF2-40B4-BE49-F238E27FC236}">
                <a16:creationId xmlns:a16="http://schemas.microsoft.com/office/drawing/2014/main" id="{90CA0DAA-95A0-46CE-8880-9A357F78901A}"/>
              </a:ext>
            </a:extLst>
          </p:cNvPr>
          <p:cNvCxnSpPr/>
          <p:nvPr/>
        </p:nvCxnSpPr>
        <p:spPr>
          <a:xfrm flipV="1">
            <a:off x="3757481" y="5386126"/>
            <a:ext cx="0" cy="285750"/>
          </a:xfrm>
          <a:prstGeom prst="line">
            <a:avLst/>
          </a:prstGeom>
          <a:ln w="31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ZoneTexte 149">
            <a:extLst>
              <a:ext uri="{FF2B5EF4-FFF2-40B4-BE49-F238E27FC236}">
                <a16:creationId xmlns:a16="http://schemas.microsoft.com/office/drawing/2014/main" id="{37CC541D-6D63-436D-8067-FE0BC83F0FC1}"/>
              </a:ext>
            </a:extLst>
          </p:cNvPr>
          <p:cNvSpPr txBox="1"/>
          <p:nvPr/>
        </p:nvSpPr>
        <p:spPr>
          <a:xfrm>
            <a:off x="1382460" y="4997744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 Black" panose="020B0803030403020204" pitchFamily="34" charset="0"/>
                <a:ea typeface="+mn-ea"/>
                <a:cs typeface="+mn-cs"/>
              </a:rPr>
              <a:t>6</a:t>
            </a:r>
          </a:p>
        </p:txBody>
      </p:sp>
      <p:sp>
        <p:nvSpPr>
          <p:cNvPr id="151" name="ZoneTexte 150">
            <a:extLst>
              <a:ext uri="{FF2B5EF4-FFF2-40B4-BE49-F238E27FC236}">
                <a16:creationId xmlns:a16="http://schemas.microsoft.com/office/drawing/2014/main" id="{9B3808EA-5F41-4458-AE6C-37F0D2CB7A4B}"/>
              </a:ext>
            </a:extLst>
          </p:cNvPr>
          <p:cNvSpPr txBox="1"/>
          <p:nvPr/>
        </p:nvSpPr>
        <p:spPr>
          <a:xfrm>
            <a:off x="3616448" y="4997744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 Black" panose="020B0803030403020204" pitchFamily="34" charset="0"/>
                <a:ea typeface="+mn-ea"/>
                <a:cs typeface="+mn-cs"/>
              </a:rPr>
              <a:t>5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98986375-E070-41BF-A4F1-46A3CADE5407}"/>
              </a:ext>
            </a:extLst>
          </p:cNvPr>
          <p:cNvSpPr/>
          <p:nvPr/>
        </p:nvSpPr>
        <p:spPr>
          <a:xfrm>
            <a:off x="1217071" y="5976721"/>
            <a:ext cx="1710769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Henner</a:t>
            </a: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 pays </a:t>
            </a:r>
            <a:b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</a:b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the invoice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to the medical provider</a:t>
            </a:r>
            <a:endParaRPr kumimoji="0" lang="fr-FR" sz="1300" b="0" i="0" u="none" strike="noStrike" kern="1200" cap="none" spc="0" normalizeH="0" baseline="0" noProof="0" dirty="0">
              <a:ln>
                <a:noFill/>
              </a:ln>
              <a:solidFill>
                <a:srgbClr val="00338E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3C1FB4B7-626B-4975-AE23-E2770AE46088}"/>
              </a:ext>
            </a:extLst>
          </p:cNvPr>
          <p:cNvSpPr/>
          <p:nvPr/>
        </p:nvSpPr>
        <p:spPr>
          <a:xfrm>
            <a:off x="3759168" y="5976721"/>
            <a:ext cx="188557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The medical provider sends the invoice </a:t>
            </a:r>
            <a:b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</a:b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to Henner</a:t>
            </a:r>
            <a:endParaRPr kumimoji="0" lang="fr-FR" sz="1300" b="0" i="0" u="none" strike="noStrike" kern="1200" cap="none" spc="0" normalizeH="0" baseline="0" noProof="0" dirty="0">
              <a:ln>
                <a:noFill/>
              </a:ln>
              <a:solidFill>
                <a:srgbClr val="00338E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  <p:pic>
        <p:nvPicPr>
          <p:cNvPr id="154" name="Image 153">
            <a:extLst>
              <a:ext uri="{FF2B5EF4-FFF2-40B4-BE49-F238E27FC236}">
                <a16:creationId xmlns:a16="http://schemas.microsoft.com/office/drawing/2014/main" id="{7E533FD9-78ED-45A9-98B1-08B2D7946CC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618" y="6055172"/>
            <a:ext cx="324000" cy="264060"/>
          </a:xfrm>
          <a:prstGeom prst="rect">
            <a:avLst/>
          </a:prstGeom>
        </p:spPr>
      </p:pic>
      <p:pic>
        <p:nvPicPr>
          <p:cNvPr id="155" name="Image 154">
            <a:extLst>
              <a:ext uri="{FF2B5EF4-FFF2-40B4-BE49-F238E27FC236}">
                <a16:creationId xmlns:a16="http://schemas.microsoft.com/office/drawing/2014/main" id="{303588E1-0BD5-4F62-B1C7-F145DAFF514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308" y="6086057"/>
            <a:ext cx="303805" cy="379400"/>
          </a:xfrm>
          <a:prstGeom prst="rect">
            <a:avLst/>
          </a:prstGeom>
        </p:spPr>
      </p:pic>
      <p:sp>
        <p:nvSpPr>
          <p:cNvPr id="39" name="Espace réservé du texte 1">
            <a:extLst>
              <a:ext uri="{FF2B5EF4-FFF2-40B4-BE49-F238E27FC236}">
                <a16:creationId xmlns:a16="http://schemas.microsoft.com/office/drawing/2014/main" id="{43277C47-73CB-4726-8F08-A9B32010DB55}"/>
              </a:ext>
            </a:extLst>
          </p:cNvPr>
          <p:cNvSpPr txBox="1">
            <a:spLocks/>
          </p:cNvSpPr>
          <p:nvPr/>
        </p:nvSpPr>
        <p:spPr>
          <a:xfrm>
            <a:off x="1162687" y="286842"/>
            <a:ext cx="9164070" cy="565414"/>
          </a:xfrm>
          <a:prstGeom prst="rect">
            <a:avLst/>
          </a:prstGeom>
        </p:spPr>
        <p:txBody>
          <a:bodyPr lIns="180000" anchor="ctr"/>
          <a:lstStyle>
            <a:lvl1pPr marL="0" indent="0" algn="l" defTabSz="503556" rtl="0" eaLnBrk="1" latinLnBrk="0" hangingPunct="1">
              <a:spcBef>
                <a:spcPct val="20000"/>
              </a:spcBef>
              <a:buFont typeface="Arial"/>
              <a:buNone/>
              <a:defRPr lang="fr-FR" sz="2100" kern="1200" dirty="0">
                <a:solidFill>
                  <a:srgbClr val="00338E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1pPr>
            <a:lvl2pPr marL="818278" indent="-314721" algn="l" defTabSz="503556" rtl="0" eaLnBrk="1" latinLnBrk="0" hangingPunct="1">
              <a:spcBef>
                <a:spcPct val="20000"/>
              </a:spcBef>
              <a:buFont typeface="Arial"/>
              <a:buChar char="–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91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2447" indent="-251780" algn="l" defTabSz="503556" rtl="0" eaLnBrk="1" latinLnBrk="0" hangingPunct="1">
              <a:spcBef>
                <a:spcPct val="20000"/>
              </a:spcBef>
              <a:buFont typeface="Arial"/>
              <a:buChar char="–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6001" indent="-251780" algn="l" defTabSz="503556" rtl="0" eaLnBrk="1" latinLnBrk="0" hangingPunct="1">
              <a:spcBef>
                <a:spcPct val="20000"/>
              </a:spcBef>
              <a:buFont typeface="Arial"/>
              <a:buChar char="»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956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3112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667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0229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Member’s journey</a:t>
            </a:r>
          </a:p>
        </p:txBody>
      </p:sp>
    </p:spTree>
    <p:extLst>
      <p:ext uri="{BB962C8B-B14F-4D97-AF65-F5344CB8AC3E}">
        <p14:creationId xmlns:p14="http://schemas.microsoft.com/office/powerpoint/2010/main" val="3703427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Flèche : demi-tour 85">
            <a:extLst>
              <a:ext uri="{FF2B5EF4-FFF2-40B4-BE49-F238E27FC236}">
                <a16:creationId xmlns:a16="http://schemas.microsoft.com/office/drawing/2014/main" id="{D0692F08-CD1F-4DBE-92AE-480CF65EA3E8}"/>
              </a:ext>
            </a:extLst>
          </p:cNvPr>
          <p:cNvSpPr/>
          <p:nvPr/>
        </p:nvSpPr>
        <p:spPr>
          <a:xfrm rot="16200000" flipV="1">
            <a:off x="3412838" y="862110"/>
            <a:ext cx="2628704" cy="7172325"/>
          </a:xfrm>
          <a:prstGeom prst="uturnArrow">
            <a:avLst>
              <a:gd name="adj1" fmla="val 8517"/>
              <a:gd name="adj2" fmla="val 25000"/>
              <a:gd name="adj3" fmla="val 0"/>
              <a:gd name="adj4" fmla="val 41114"/>
              <a:gd name="adj5" fmla="val 10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613C47B-78AD-4406-B5EF-D2C0DE48FC46}"/>
              </a:ext>
            </a:extLst>
          </p:cNvPr>
          <p:cNvSpPr/>
          <p:nvPr/>
        </p:nvSpPr>
        <p:spPr>
          <a:xfrm>
            <a:off x="1217071" y="2480545"/>
            <a:ext cx="1948959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The member shows his/her member card </a:t>
            </a:r>
            <a:b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</a:b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to the medical provider</a:t>
            </a:r>
            <a:endParaRPr kumimoji="0" lang="fr-FR" sz="1300" b="0" i="0" u="none" strike="noStrike" kern="1200" cap="none" spc="0" normalizeH="0" baseline="0" noProof="0" dirty="0">
              <a:ln>
                <a:noFill/>
              </a:ln>
              <a:solidFill>
                <a:srgbClr val="00338E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  <p:sp>
        <p:nvSpPr>
          <p:cNvPr id="88" name="Ellipse 87">
            <a:extLst>
              <a:ext uri="{FF2B5EF4-FFF2-40B4-BE49-F238E27FC236}">
                <a16:creationId xmlns:a16="http://schemas.microsoft.com/office/drawing/2014/main" id="{34A3E322-0530-4F24-A9BE-4F76C260DF4B}"/>
              </a:ext>
            </a:extLst>
          </p:cNvPr>
          <p:cNvSpPr/>
          <p:nvPr/>
        </p:nvSpPr>
        <p:spPr>
          <a:xfrm>
            <a:off x="1124673" y="3686175"/>
            <a:ext cx="210028" cy="210028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FDE011FF-99E1-4024-B3FD-E860C3ED573A}"/>
              </a:ext>
            </a:extLst>
          </p:cNvPr>
          <p:cNvSpPr txBox="1"/>
          <p:nvPr/>
        </p:nvSpPr>
        <p:spPr>
          <a:xfrm>
            <a:off x="1074351" y="4044629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 Black" panose="020B0803030403020204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D655634-DAE4-4C20-A3C7-CFA2A9E25D21}"/>
              </a:ext>
            </a:extLst>
          </p:cNvPr>
          <p:cNvSpPr/>
          <p:nvPr/>
        </p:nvSpPr>
        <p:spPr>
          <a:xfrm>
            <a:off x="3759168" y="2480545"/>
            <a:ext cx="213104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A Prior Agreement* form is completed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and sent to the 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Henner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 medical team for approval </a:t>
            </a:r>
            <a:endParaRPr kumimoji="0" lang="fr-FR" sz="1300" b="0" i="0" u="none" strike="noStrike" kern="1200" cap="none" spc="0" normalizeH="0" baseline="0" noProof="0" dirty="0">
              <a:ln>
                <a:noFill/>
              </a:ln>
              <a:solidFill>
                <a:srgbClr val="00338E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9C09BB1C-8E9B-4434-A12F-F652685006FF}"/>
              </a:ext>
            </a:extLst>
          </p:cNvPr>
          <p:cNvSpPr txBox="1"/>
          <p:nvPr/>
        </p:nvSpPr>
        <p:spPr>
          <a:xfrm>
            <a:off x="3616448" y="4044629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 Black" panose="020B0803030403020204" pitchFamily="34" charset="0"/>
                <a:ea typeface="+mn-ea"/>
                <a:cs typeface="+mn-cs"/>
              </a:rPr>
              <a:t>2</a:t>
            </a:r>
          </a:p>
        </p:txBody>
      </p:sp>
      <p:pic>
        <p:nvPicPr>
          <p:cNvPr id="92" name="Image 91">
            <a:extLst>
              <a:ext uri="{FF2B5EF4-FFF2-40B4-BE49-F238E27FC236}">
                <a16:creationId xmlns:a16="http://schemas.microsoft.com/office/drawing/2014/main" id="{0FD58069-23CE-4433-AB43-CF3E64A5350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4729" y="2516444"/>
            <a:ext cx="397444" cy="487858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F8EA98BE-02B4-4436-B1B9-CA0EE0209670}"/>
              </a:ext>
            </a:extLst>
          </p:cNvPr>
          <p:cNvSpPr/>
          <p:nvPr/>
        </p:nvSpPr>
        <p:spPr>
          <a:xfrm>
            <a:off x="6476066" y="2480545"/>
            <a:ext cx="235982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Henner issues a Guarantee </a:t>
            </a:r>
            <a:b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</a:b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of Payment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within 5 working days to the medical provider </a:t>
            </a:r>
            <a:b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</a:b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+ a copy is sent to the member</a:t>
            </a:r>
            <a:endParaRPr kumimoji="0" lang="fr-FR" sz="1300" b="0" i="0" u="none" strike="noStrike" kern="1200" cap="none" spc="0" normalizeH="0" baseline="0" noProof="0" dirty="0">
              <a:ln>
                <a:noFill/>
              </a:ln>
              <a:solidFill>
                <a:srgbClr val="00338E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EF90FD3C-4BC4-4FC4-ACB0-A67D4856CD85}"/>
              </a:ext>
            </a:extLst>
          </p:cNvPr>
          <p:cNvSpPr txBox="1"/>
          <p:nvPr/>
        </p:nvSpPr>
        <p:spPr>
          <a:xfrm>
            <a:off x="6333345" y="4044629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 Black" panose="020B0803030403020204" pitchFamily="34" charset="0"/>
                <a:ea typeface="+mn-ea"/>
                <a:cs typeface="+mn-cs"/>
              </a:rPr>
              <a:t>3</a:t>
            </a:r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6A14D6DF-3E91-4585-B0AB-050BA9884375}"/>
              </a:ext>
            </a:extLst>
          </p:cNvPr>
          <p:cNvSpPr/>
          <p:nvPr/>
        </p:nvSpPr>
        <p:spPr>
          <a:xfrm>
            <a:off x="3654154" y="3686175"/>
            <a:ext cx="210028" cy="210028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41B5B1CD-243B-4D4A-BC16-01C85ACD5BDF}"/>
              </a:ext>
            </a:extLst>
          </p:cNvPr>
          <p:cNvSpPr/>
          <p:nvPr/>
        </p:nvSpPr>
        <p:spPr>
          <a:xfrm>
            <a:off x="6371052" y="3686175"/>
            <a:ext cx="210028" cy="210028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3BDF2FB3-3F5B-4A53-A27D-0577EE4DBF1E}"/>
              </a:ext>
            </a:extLst>
          </p:cNvPr>
          <p:cNvSpPr/>
          <p:nvPr/>
        </p:nvSpPr>
        <p:spPr>
          <a:xfrm>
            <a:off x="8096055" y="4572000"/>
            <a:ext cx="210028" cy="210028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E11C367A-AE7C-4005-B303-2FE38A7CC369}"/>
              </a:ext>
            </a:extLst>
          </p:cNvPr>
          <p:cNvSpPr txBox="1"/>
          <p:nvPr/>
        </p:nvSpPr>
        <p:spPr>
          <a:xfrm>
            <a:off x="7672372" y="4480636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 Black" panose="020B0803030403020204" pitchFamily="34" charset="0"/>
                <a:ea typeface="+mn-ea"/>
                <a:cs typeface="+mn-cs"/>
              </a:rPr>
              <a:t>4</a:t>
            </a:r>
          </a:p>
        </p:txBody>
      </p:sp>
      <p:cxnSp>
        <p:nvCxnSpPr>
          <p:cNvPr id="99" name="Connecteur droit 98">
            <a:extLst>
              <a:ext uri="{FF2B5EF4-FFF2-40B4-BE49-F238E27FC236}">
                <a16:creationId xmlns:a16="http://schemas.microsoft.com/office/drawing/2014/main" id="{801ECB8C-3386-446F-8F50-B71E4F046CFE}"/>
              </a:ext>
            </a:extLst>
          </p:cNvPr>
          <p:cNvCxnSpPr>
            <a:stCxn id="89" idx="0"/>
          </p:cNvCxnSpPr>
          <p:nvPr/>
        </p:nvCxnSpPr>
        <p:spPr>
          <a:xfrm flipV="1">
            <a:off x="1217226" y="3758879"/>
            <a:ext cx="0" cy="285750"/>
          </a:xfrm>
          <a:prstGeom prst="line">
            <a:avLst/>
          </a:prstGeom>
          <a:ln w="31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>
            <a:extLst>
              <a:ext uri="{FF2B5EF4-FFF2-40B4-BE49-F238E27FC236}">
                <a16:creationId xmlns:a16="http://schemas.microsoft.com/office/drawing/2014/main" id="{B3DCB6C7-5F6D-43B9-A17F-B103E870C75B}"/>
              </a:ext>
            </a:extLst>
          </p:cNvPr>
          <p:cNvCxnSpPr/>
          <p:nvPr/>
        </p:nvCxnSpPr>
        <p:spPr>
          <a:xfrm flipV="1">
            <a:off x="3757194" y="3758879"/>
            <a:ext cx="0" cy="285750"/>
          </a:xfrm>
          <a:prstGeom prst="line">
            <a:avLst/>
          </a:prstGeom>
          <a:ln w="31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52FBA9F5-8299-4CFA-92FA-34199358C61D}"/>
              </a:ext>
            </a:extLst>
          </p:cNvPr>
          <p:cNvCxnSpPr/>
          <p:nvPr/>
        </p:nvCxnSpPr>
        <p:spPr>
          <a:xfrm flipV="1">
            <a:off x="6470885" y="3758879"/>
            <a:ext cx="0" cy="285750"/>
          </a:xfrm>
          <a:prstGeom prst="line">
            <a:avLst/>
          </a:prstGeom>
          <a:ln w="31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Image 101">
            <a:extLst>
              <a:ext uri="{FF2B5EF4-FFF2-40B4-BE49-F238E27FC236}">
                <a16:creationId xmlns:a16="http://schemas.microsoft.com/office/drawing/2014/main" id="{E0241E3F-72A2-46AB-B867-EAD6104C7D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5479" y="2565140"/>
            <a:ext cx="385406" cy="384039"/>
          </a:xfrm>
          <a:prstGeom prst="rect">
            <a:avLst/>
          </a:prstGeom>
        </p:spPr>
      </p:pic>
      <p:cxnSp>
        <p:nvCxnSpPr>
          <p:cNvPr id="103" name="Connecteur droit 102">
            <a:extLst>
              <a:ext uri="{FF2B5EF4-FFF2-40B4-BE49-F238E27FC236}">
                <a16:creationId xmlns:a16="http://schemas.microsoft.com/office/drawing/2014/main" id="{61023250-C2C9-40D5-B52C-D47BCDDDFEBD}"/>
              </a:ext>
            </a:extLst>
          </p:cNvPr>
          <p:cNvCxnSpPr/>
          <p:nvPr/>
        </p:nvCxnSpPr>
        <p:spPr>
          <a:xfrm rot="5400000" flipV="1">
            <a:off x="8089940" y="4528456"/>
            <a:ext cx="0" cy="285750"/>
          </a:xfrm>
          <a:prstGeom prst="line">
            <a:avLst/>
          </a:prstGeom>
          <a:ln w="31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02DE5C2B-8484-450D-A1B6-74665ED5EAFB}"/>
              </a:ext>
            </a:extLst>
          </p:cNvPr>
          <p:cNvSpPr/>
          <p:nvPr/>
        </p:nvSpPr>
        <p:spPr>
          <a:xfrm>
            <a:off x="6524497" y="5950807"/>
            <a:ext cx="169975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The member pays his/her co-pay</a:t>
            </a:r>
            <a:b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</a:b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(when applicable)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to the medical provider</a:t>
            </a:r>
            <a:endParaRPr kumimoji="0" lang="fr-FR" sz="1300" b="0" i="0" u="none" strike="noStrike" kern="1200" cap="none" spc="0" normalizeH="0" baseline="0" noProof="0" dirty="0">
              <a:ln>
                <a:noFill/>
              </a:ln>
              <a:solidFill>
                <a:srgbClr val="00338E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  <p:pic>
        <p:nvPicPr>
          <p:cNvPr id="105" name="Image 104">
            <a:extLst>
              <a:ext uri="{FF2B5EF4-FFF2-40B4-BE49-F238E27FC236}">
                <a16:creationId xmlns:a16="http://schemas.microsoft.com/office/drawing/2014/main" id="{7FB85BE1-AC27-437B-8816-7E1C1240E16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7670" y="5957507"/>
            <a:ext cx="370892" cy="330349"/>
          </a:xfrm>
          <a:prstGeom prst="rect">
            <a:avLst/>
          </a:prstGeom>
        </p:spPr>
      </p:pic>
      <p:sp>
        <p:nvSpPr>
          <p:cNvPr id="106" name="Ellipse 105">
            <a:extLst>
              <a:ext uri="{FF2B5EF4-FFF2-40B4-BE49-F238E27FC236}">
                <a16:creationId xmlns:a16="http://schemas.microsoft.com/office/drawing/2014/main" id="{CC35C53B-75F6-4DCD-8AB8-2F1982F60587}"/>
              </a:ext>
            </a:extLst>
          </p:cNvPr>
          <p:cNvSpPr/>
          <p:nvPr/>
        </p:nvSpPr>
        <p:spPr>
          <a:xfrm>
            <a:off x="1119492" y="5552597"/>
            <a:ext cx="210028" cy="210028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F7514667-754C-40C3-9FE1-E2DCDB2C4A86}"/>
              </a:ext>
            </a:extLst>
          </p:cNvPr>
          <p:cNvSpPr/>
          <p:nvPr/>
        </p:nvSpPr>
        <p:spPr>
          <a:xfrm>
            <a:off x="3648973" y="5552597"/>
            <a:ext cx="210028" cy="210028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3EDD969E-7D07-4AEF-9F55-25148EE65A53}"/>
              </a:ext>
            </a:extLst>
          </p:cNvPr>
          <p:cNvSpPr/>
          <p:nvPr/>
        </p:nvSpPr>
        <p:spPr>
          <a:xfrm>
            <a:off x="6365871" y="5552597"/>
            <a:ext cx="210028" cy="210028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9" name="Connecteur droit 108">
            <a:extLst>
              <a:ext uri="{FF2B5EF4-FFF2-40B4-BE49-F238E27FC236}">
                <a16:creationId xmlns:a16="http://schemas.microsoft.com/office/drawing/2014/main" id="{CD6E08A2-D67D-40F9-8557-61985AE11352}"/>
              </a:ext>
            </a:extLst>
          </p:cNvPr>
          <p:cNvCxnSpPr/>
          <p:nvPr/>
        </p:nvCxnSpPr>
        <p:spPr>
          <a:xfrm flipV="1">
            <a:off x="1217513" y="5386126"/>
            <a:ext cx="0" cy="285750"/>
          </a:xfrm>
          <a:prstGeom prst="line">
            <a:avLst/>
          </a:prstGeom>
          <a:ln w="31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id="{DFA777B2-E3EE-44ED-930A-7C8911947D0B}"/>
              </a:ext>
            </a:extLst>
          </p:cNvPr>
          <p:cNvCxnSpPr/>
          <p:nvPr/>
        </p:nvCxnSpPr>
        <p:spPr>
          <a:xfrm flipV="1">
            <a:off x="3757481" y="5386126"/>
            <a:ext cx="0" cy="285750"/>
          </a:xfrm>
          <a:prstGeom prst="line">
            <a:avLst/>
          </a:prstGeom>
          <a:ln w="31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Connecteur droit 110">
            <a:extLst>
              <a:ext uri="{FF2B5EF4-FFF2-40B4-BE49-F238E27FC236}">
                <a16:creationId xmlns:a16="http://schemas.microsoft.com/office/drawing/2014/main" id="{A3E9AF68-C1F7-4AFB-96B2-348C3441C5E1}"/>
              </a:ext>
            </a:extLst>
          </p:cNvPr>
          <p:cNvCxnSpPr/>
          <p:nvPr/>
        </p:nvCxnSpPr>
        <p:spPr>
          <a:xfrm flipV="1">
            <a:off x="6471172" y="5386126"/>
            <a:ext cx="0" cy="285750"/>
          </a:xfrm>
          <a:prstGeom prst="line">
            <a:avLst/>
          </a:prstGeom>
          <a:ln w="31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ZoneTexte 111">
            <a:extLst>
              <a:ext uri="{FF2B5EF4-FFF2-40B4-BE49-F238E27FC236}">
                <a16:creationId xmlns:a16="http://schemas.microsoft.com/office/drawing/2014/main" id="{39201AA2-760D-4C30-B147-1AF73E70C133}"/>
              </a:ext>
            </a:extLst>
          </p:cNvPr>
          <p:cNvSpPr txBox="1"/>
          <p:nvPr/>
        </p:nvSpPr>
        <p:spPr>
          <a:xfrm>
            <a:off x="1074351" y="4997744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 Black" panose="020B0803030403020204" pitchFamily="34" charset="0"/>
                <a:ea typeface="+mn-ea"/>
                <a:cs typeface="+mn-cs"/>
              </a:rPr>
              <a:t>7</a:t>
            </a:r>
          </a:p>
        </p:txBody>
      </p:sp>
      <p:sp>
        <p:nvSpPr>
          <p:cNvPr id="113" name="ZoneTexte 112">
            <a:extLst>
              <a:ext uri="{FF2B5EF4-FFF2-40B4-BE49-F238E27FC236}">
                <a16:creationId xmlns:a16="http://schemas.microsoft.com/office/drawing/2014/main" id="{2BE00A7B-0B01-41E1-B1A5-9AE7872D8771}"/>
              </a:ext>
            </a:extLst>
          </p:cNvPr>
          <p:cNvSpPr txBox="1"/>
          <p:nvPr/>
        </p:nvSpPr>
        <p:spPr>
          <a:xfrm>
            <a:off x="3616448" y="4997744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 Black" panose="020B0803030403020204" pitchFamily="34" charset="0"/>
                <a:ea typeface="+mn-ea"/>
                <a:cs typeface="+mn-cs"/>
              </a:rPr>
              <a:t>6</a:t>
            </a:r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4432F765-1BA0-4240-B20D-D562C6CBB5AB}"/>
              </a:ext>
            </a:extLst>
          </p:cNvPr>
          <p:cNvSpPr txBox="1"/>
          <p:nvPr/>
        </p:nvSpPr>
        <p:spPr>
          <a:xfrm>
            <a:off x="6333345" y="4997744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 Black" panose="020B0803030403020204" pitchFamily="34" charset="0"/>
                <a:ea typeface="+mn-ea"/>
                <a:cs typeface="+mn-cs"/>
              </a:rPr>
              <a:t>5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5A969D5-874E-434C-944E-8585C8B25028}"/>
              </a:ext>
            </a:extLst>
          </p:cNvPr>
          <p:cNvSpPr/>
          <p:nvPr/>
        </p:nvSpPr>
        <p:spPr>
          <a:xfrm>
            <a:off x="1217071" y="5950807"/>
            <a:ext cx="1710769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Henner</a:t>
            </a: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 pays </a:t>
            </a:r>
            <a:b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</a:b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the invoice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to the medical provider</a:t>
            </a:r>
            <a:endParaRPr kumimoji="0" lang="fr-FR" sz="1300" b="0" i="0" u="none" strike="noStrike" kern="1200" cap="none" spc="0" normalizeH="0" baseline="0" noProof="0" dirty="0">
              <a:ln>
                <a:noFill/>
              </a:ln>
              <a:solidFill>
                <a:srgbClr val="00338E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251E208-3C21-4DC1-8075-A031DEB51CAF}"/>
              </a:ext>
            </a:extLst>
          </p:cNvPr>
          <p:cNvSpPr/>
          <p:nvPr/>
        </p:nvSpPr>
        <p:spPr>
          <a:xfrm>
            <a:off x="3759168" y="5950807"/>
            <a:ext cx="188557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The medical provider sends the invoice </a:t>
            </a:r>
            <a:b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</a:b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to Henner</a:t>
            </a:r>
            <a:endParaRPr kumimoji="0" lang="fr-FR" sz="1300" b="0" i="0" u="none" strike="noStrike" kern="1200" cap="none" spc="0" normalizeH="0" baseline="0" noProof="0" dirty="0">
              <a:ln>
                <a:noFill/>
              </a:ln>
              <a:solidFill>
                <a:srgbClr val="00338E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18891C83-A5A6-4985-8108-B3B6DF530800}"/>
              </a:ext>
            </a:extLst>
          </p:cNvPr>
          <p:cNvSpPr/>
          <p:nvPr/>
        </p:nvSpPr>
        <p:spPr>
          <a:xfrm>
            <a:off x="8725376" y="4330386"/>
            <a:ext cx="1830017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The medical provider delivers appropriate treatment</a:t>
            </a:r>
            <a:endParaRPr kumimoji="0" lang="fr-FR" sz="1300" b="1" i="0" u="none" strike="noStrike" kern="1200" cap="none" spc="0" normalizeH="0" baseline="0" noProof="0" dirty="0">
              <a:ln>
                <a:noFill/>
              </a:ln>
              <a:solidFill>
                <a:srgbClr val="00338E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  <p:pic>
        <p:nvPicPr>
          <p:cNvPr id="118" name="Image 117">
            <a:extLst>
              <a:ext uri="{FF2B5EF4-FFF2-40B4-BE49-F238E27FC236}">
                <a16:creationId xmlns:a16="http://schemas.microsoft.com/office/drawing/2014/main" id="{34EC9664-9B72-496D-A366-067E4D9C3CF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7639" y="4399310"/>
            <a:ext cx="364771" cy="460225"/>
          </a:xfrm>
          <a:prstGeom prst="rect">
            <a:avLst/>
          </a:prstGeom>
        </p:spPr>
      </p:pic>
      <p:pic>
        <p:nvPicPr>
          <p:cNvPr id="119" name="Image 118">
            <a:extLst>
              <a:ext uri="{FF2B5EF4-FFF2-40B4-BE49-F238E27FC236}">
                <a16:creationId xmlns:a16="http://schemas.microsoft.com/office/drawing/2014/main" id="{193CB106-FD9D-4D79-8F58-F8A723D91CA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618" y="6055172"/>
            <a:ext cx="324000" cy="264060"/>
          </a:xfrm>
          <a:prstGeom prst="rect">
            <a:avLst/>
          </a:prstGeom>
        </p:spPr>
      </p:pic>
      <p:pic>
        <p:nvPicPr>
          <p:cNvPr id="120" name="Image 119">
            <a:extLst>
              <a:ext uri="{FF2B5EF4-FFF2-40B4-BE49-F238E27FC236}">
                <a16:creationId xmlns:a16="http://schemas.microsoft.com/office/drawing/2014/main" id="{A5CB4C4E-4D25-4563-87C4-2C54A93726C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308" y="5986847"/>
            <a:ext cx="303805" cy="379400"/>
          </a:xfrm>
          <a:prstGeom prst="rect">
            <a:avLst/>
          </a:prstGeom>
        </p:spPr>
      </p:pic>
      <p:pic>
        <p:nvPicPr>
          <p:cNvPr id="121" name="Image 120">
            <a:extLst>
              <a:ext uri="{FF2B5EF4-FFF2-40B4-BE49-F238E27FC236}">
                <a16:creationId xmlns:a16="http://schemas.microsoft.com/office/drawing/2014/main" id="{F8E353B7-35BA-4E97-BC10-52CF5F9DE68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4849" y="2638596"/>
            <a:ext cx="656598" cy="366000"/>
          </a:xfrm>
          <a:prstGeom prst="rect">
            <a:avLst/>
          </a:prstGeom>
        </p:spPr>
      </p:pic>
      <p:pic>
        <p:nvPicPr>
          <p:cNvPr id="122" name="Image 121">
            <a:extLst>
              <a:ext uri="{FF2B5EF4-FFF2-40B4-BE49-F238E27FC236}">
                <a16:creationId xmlns:a16="http://schemas.microsoft.com/office/drawing/2014/main" id="{0F72F0B6-9525-4925-AF93-FDA5FED21B2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891" y="3088715"/>
            <a:ext cx="895179" cy="366000"/>
          </a:xfrm>
          <a:prstGeom prst="rect">
            <a:avLst/>
          </a:prstGeom>
        </p:spPr>
      </p:pic>
      <p:grpSp>
        <p:nvGrpSpPr>
          <p:cNvPr id="123" name="Groupe 122">
            <a:extLst>
              <a:ext uri="{FF2B5EF4-FFF2-40B4-BE49-F238E27FC236}">
                <a16:creationId xmlns:a16="http://schemas.microsoft.com/office/drawing/2014/main" id="{E3FE8F3C-6453-4AB3-821D-9D21D2AEAB70}"/>
              </a:ext>
            </a:extLst>
          </p:cNvPr>
          <p:cNvGrpSpPr/>
          <p:nvPr/>
        </p:nvGrpSpPr>
        <p:grpSpPr>
          <a:xfrm>
            <a:off x="7441200" y="1522800"/>
            <a:ext cx="2741055" cy="877220"/>
            <a:chOff x="-19511" y="4366"/>
            <a:chExt cx="3683910" cy="919581"/>
          </a:xfrm>
        </p:grpSpPr>
        <p:sp>
          <p:nvSpPr>
            <p:cNvPr id="124" name="Zone de texte 36">
              <a:extLst>
                <a:ext uri="{FF2B5EF4-FFF2-40B4-BE49-F238E27FC236}">
                  <a16:creationId xmlns:a16="http://schemas.microsoft.com/office/drawing/2014/main" id="{250D7342-E3F4-496C-8857-76C449F30E93}"/>
                </a:ext>
              </a:extLst>
            </p:cNvPr>
            <p:cNvSpPr txBox="1"/>
            <p:nvPr/>
          </p:nvSpPr>
          <p:spPr>
            <a:xfrm>
              <a:off x="106045" y="103506"/>
              <a:ext cx="3425527" cy="716641"/>
            </a:xfrm>
            <a:prstGeom prst="rect">
              <a:avLst/>
            </a:prstGeom>
            <a:solidFill>
              <a:srgbClr val="00338E">
                <a:alpha val="9020"/>
              </a:srgbClr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094" rtl="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1" i="1" u="none" strike="noStrike" kern="1200" cap="none" spc="0" normalizeH="0" baseline="0" noProof="0" dirty="0">
                  <a:ln>
                    <a:noFill/>
                  </a:ln>
                  <a:solidFill>
                    <a:srgbClr val="00338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+mn-cs"/>
                </a:rPr>
                <a:t>*  A Prior Agreement is mandatory for scheduled hospitalisations</a:t>
              </a:r>
            </a:p>
          </p:txBody>
        </p:sp>
        <p:sp>
          <p:nvSpPr>
            <p:cNvPr id="125" name="Forme en L 124">
              <a:extLst>
                <a:ext uri="{FF2B5EF4-FFF2-40B4-BE49-F238E27FC236}">
                  <a16:creationId xmlns:a16="http://schemas.microsoft.com/office/drawing/2014/main" id="{5AC774CA-4B20-4520-B512-7673714F3D61}"/>
                </a:ext>
              </a:extLst>
            </p:cNvPr>
            <p:cNvSpPr/>
            <p:nvPr/>
          </p:nvSpPr>
          <p:spPr>
            <a:xfrm rot="5400000">
              <a:off x="22611" y="-37756"/>
              <a:ext cx="198281" cy="282526"/>
            </a:xfrm>
            <a:prstGeom prst="corner">
              <a:avLst>
                <a:gd name="adj1" fmla="val 27971"/>
                <a:gd name="adj2" fmla="val 30036"/>
              </a:avLst>
            </a:prstGeom>
            <a:solidFill>
              <a:srgbClr val="0033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570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" name="Forme en L 125">
              <a:extLst>
                <a:ext uri="{FF2B5EF4-FFF2-40B4-BE49-F238E27FC236}">
                  <a16:creationId xmlns:a16="http://schemas.microsoft.com/office/drawing/2014/main" id="{E7F2C2EE-732A-4A51-92C6-05CEA77641C5}"/>
                </a:ext>
              </a:extLst>
            </p:cNvPr>
            <p:cNvSpPr/>
            <p:nvPr/>
          </p:nvSpPr>
          <p:spPr>
            <a:xfrm rot="5400000" flipH="1" flipV="1">
              <a:off x="3437083" y="696631"/>
              <a:ext cx="197457" cy="257175"/>
            </a:xfrm>
            <a:prstGeom prst="corner">
              <a:avLst>
                <a:gd name="adj1" fmla="val 31933"/>
                <a:gd name="adj2" fmla="val 32652"/>
              </a:avLst>
            </a:prstGeom>
            <a:solidFill>
              <a:srgbClr val="0033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570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7" name="Image 126" descr="cid:image008.png@01D1E8CC.050E9830">
            <a:extLst>
              <a:ext uri="{FF2B5EF4-FFF2-40B4-BE49-F238E27FC236}">
                <a16:creationId xmlns:a16="http://schemas.microsoft.com/office/drawing/2014/main" id="{08F55356-D8ED-47B5-8BCC-4DEBE483DB23}"/>
              </a:ext>
            </a:extLst>
          </p:cNvPr>
          <p:cNvPicPr>
            <a:picLocks noChangeAspect="1"/>
          </p:cNvPicPr>
          <p:nvPr/>
        </p:nvPicPr>
        <p:blipFill rotWithShape="1">
          <a:blip r:embed="rId10" r:link="rId11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443882" y="2588705"/>
            <a:ext cx="791120" cy="504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Image 127">
            <a:extLst>
              <a:ext uri="{FF2B5EF4-FFF2-40B4-BE49-F238E27FC236}">
                <a16:creationId xmlns:a16="http://schemas.microsoft.com/office/drawing/2014/main" id="{871EF57A-9136-47A9-81E5-A400597A74C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5270" t="1151" r="3364"/>
          <a:stretch/>
        </p:blipFill>
        <p:spPr>
          <a:xfrm>
            <a:off x="289386" y="2836774"/>
            <a:ext cx="350665" cy="73400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46" name="Espace réservé du texte 1">
            <a:extLst>
              <a:ext uri="{FF2B5EF4-FFF2-40B4-BE49-F238E27FC236}">
                <a16:creationId xmlns:a16="http://schemas.microsoft.com/office/drawing/2014/main" id="{B1ECC87B-0E17-44EA-B5A5-B74C79EB2B2A}"/>
              </a:ext>
            </a:extLst>
          </p:cNvPr>
          <p:cNvSpPr txBox="1">
            <a:spLocks/>
          </p:cNvSpPr>
          <p:nvPr/>
        </p:nvSpPr>
        <p:spPr>
          <a:xfrm>
            <a:off x="1162687" y="286842"/>
            <a:ext cx="9164070" cy="565414"/>
          </a:xfrm>
          <a:prstGeom prst="rect">
            <a:avLst/>
          </a:prstGeom>
        </p:spPr>
        <p:txBody>
          <a:bodyPr lIns="180000" anchor="ctr"/>
          <a:lstStyle>
            <a:lvl1pPr marL="0" indent="0" algn="l" defTabSz="503556" rtl="0" eaLnBrk="1" latinLnBrk="0" hangingPunct="1">
              <a:spcBef>
                <a:spcPct val="20000"/>
              </a:spcBef>
              <a:buFont typeface="Arial"/>
              <a:buNone/>
              <a:defRPr lang="fr-FR" sz="2100" kern="1200" dirty="0">
                <a:solidFill>
                  <a:srgbClr val="00338E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1pPr>
            <a:lvl2pPr marL="818278" indent="-314721" algn="l" defTabSz="503556" rtl="0" eaLnBrk="1" latinLnBrk="0" hangingPunct="1">
              <a:spcBef>
                <a:spcPct val="20000"/>
              </a:spcBef>
              <a:buFont typeface="Arial"/>
              <a:buChar char="–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91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2447" indent="-251780" algn="l" defTabSz="503556" rtl="0" eaLnBrk="1" latinLnBrk="0" hangingPunct="1">
              <a:spcBef>
                <a:spcPct val="20000"/>
              </a:spcBef>
              <a:buFont typeface="Arial"/>
              <a:buChar char="–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6001" indent="-251780" algn="l" defTabSz="503556" rtl="0" eaLnBrk="1" latinLnBrk="0" hangingPunct="1">
              <a:spcBef>
                <a:spcPct val="20000"/>
              </a:spcBef>
              <a:buFont typeface="Arial"/>
              <a:buChar char="»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956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3112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667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0229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Member’s journey</a:t>
            </a:r>
          </a:p>
        </p:txBody>
      </p:sp>
      <p:sp>
        <p:nvSpPr>
          <p:cNvPr id="47" name="Espace réservé du texte 1">
            <a:extLst>
              <a:ext uri="{FF2B5EF4-FFF2-40B4-BE49-F238E27FC236}">
                <a16:creationId xmlns:a16="http://schemas.microsoft.com/office/drawing/2014/main" id="{68732034-F742-4EAD-81C3-9CA743FCDD88}"/>
              </a:ext>
            </a:extLst>
          </p:cNvPr>
          <p:cNvSpPr txBox="1">
            <a:spLocks/>
          </p:cNvSpPr>
          <p:nvPr/>
        </p:nvSpPr>
        <p:spPr>
          <a:xfrm>
            <a:off x="1189000" y="695232"/>
            <a:ext cx="9164070" cy="565414"/>
          </a:xfrm>
          <a:prstGeom prst="rect">
            <a:avLst/>
          </a:prstGeom>
        </p:spPr>
        <p:txBody>
          <a:bodyPr lIns="180000" anchor="ctr"/>
          <a:lstStyle>
            <a:lvl1pPr marL="0" indent="0" algn="l" defTabSz="503556" rtl="0" eaLnBrk="1" latinLnBrk="0" hangingPunct="1">
              <a:spcBef>
                <a:spcPct val="20000"/>
              </a:spcBef>
              <a:buFont typeface="Arial"/>
              <a:buNone/>
              <a:defRPr lang="fr-FR" sz="2100" kern="1200" dirty="0">
                <a:solidFill>
                  <a:srgbClr val="00338E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1pPr>
            <a:lvl2pPr marL="818278" indent="-314721" algn="l" defTabSz="503556" rtl="0" eaLnBrk="1" latinLnBrk="0" hangingPunct="1">
              <a:spcBef>
                <a:spcPct val="20000"/>
              </a:spcBef>
              <a:buFont typeface="Arial"/>
              <a:buChar char="–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91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2447" indent="-251780" algn="l" defTabSz="503556" rtl="0" eaLnBrk="1" latinLnBrk="0" hangingPunct="1">
              <a:spcBef>
                <a:spcPct val="20000"/>
              </a:spcBef>
              <a:buFont typeface="Arial"/>
              <a:buChar char="–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6001" indent="-251780" algn="l" defTabSz="503556" rtl="0" eaLnBrk="1" latinLnBrk="0" hangingPunct="1">
              <a:spcBef>
                <a:spcPct val="20000"/>
              </a:spcBef>
              <a:buFont typeface="Arial"/>
              <a:buChar char="»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956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3112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667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0229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Standard Claims Procedure – </a:t>
            </a:r>
            <a:r>
              <a:rPr lang="en-US" dirty="0">
                <a:latin typeface="Source Sans Pro" panose="020B0503030403020204" pitchFamily="34" charset="0"/>
              </a:rPr>
              <a:t>Scheduled Hospitalization</a:t>
            </a:r>
          </a:p>
        </p:txBody>
      </p:sp>
    </p:spTree>
    <p:extLst>
      <p:ext uri="{BB962C8B-B14F-4D97-AF65-F5344CB8AC3E}">
        <p14:creationId xmlns:p14="http://schemas.microsoft.com/office/powerpoint/2010/main" val="2410630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79D3B182-98FB-4E96-92EA-1C34DC81AF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Direct Payment Process</a:t>
            </a:r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38" name="Flèche : demi-tour 37">
            <a:extLst>
              <a:ext uri="{FF2B5EF4-FFF2-40B4-BE49-F238E27FC236}">
                <a16:creationId xmlns:a16="http://schemas.microsoft.com/office/drawing/2014/main" id="{3BD70EFA-4236-4D32-AD49-74BB60831103}"/>
              </a:ext>
            </a:extLst>
          </p:cNvPr>
          <p:cNvSpPr/>
          <p:nvPr/>
        </p:nvSpPr>
        <p:spPr>
          <a:xfrm rot="16200000" flipV="1">
            <a:off x="4224026" y="316263"/>
            <a:ext cx="2091282" cy="7976758"/>
          </a:xfrm>
          <a:prstGeom prst="uturnArrow">
            <a:avLst>
              <a:gd name="adj1" fmla="val 8517"/>
              <a:gd name="adj2" fmla="val 25000"/>
              <a:gd name="adj3" fmla="val 0"/>
              <a:gd name="adj4" fmla="val 41114"/>
              <a:gd name="adj5" fmla="val 10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3671">
              <a:defRPr/>
            </a:pPr>
            <a:endParaRPr lang="fr-FR" sz="143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FAFAB7E-29A7-45E0-B1AF-07C55303BB61}"/>
              </a:ext>
            </a:extLst>
          </p:cNvPr>
          <p:cNvSpPr/>
          <p:nvPr/>
        </p:nvSpPr>
        <p:spPr>
          <a:xfrm>
            <a:off x="1228012" y="2722392"/>
            <a:ext cx="1748579" cy="569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63671">
              <a:defRPr/>
            </a:pPr>
            <a:r>
              <a:rPr lang="en-US" sz="1034" dirty="0">
                <a:solidFill>
                  <a:srgbClr val="00338E"/>
                </a:solidFill>
                <a:latin typeface="Source Sans Pro" panose="020B0503030403020204" pitchFamily="34" charset="0"/>
              </a:rPr>
              <a:t>Member required medical treatment and goes to provider of choice</a:t>
            </a:r>
            <a:endParaRPr lang="fr-FR" sz="1034" dirty="0">
              <a:solidFill>
                <a:srgbClr val="00338E"/>
              </a:solidFill>
              <a:latin typeface="Source Sans Pro" panose="020B0503030403020204" pitchFamily="34" charset="0"/>
            </a:endParaRP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31CC9345-B714-4BDB-97F7-0384816075E5}"/>
              </a:ext>
            </a:extLst>
          </p:cNvPr>
          <p:cNvSpPr/>
          <p:nvPr/>
        </p:nvSpPr>
        <p:spPr>
          <a:xfrm>
            <a:off x="1412015" y="3684006"/>
            <a:ext cx="167089" cy="167089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3671">
              <a:defRPr/>
            </a:pPr>
            <a:endParaRPr lang="fr-FR" sz="1432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DE41A3A8-86B3-43B9-A97A-52AB491C0959}"/>
              </a:ext>
            </a:extLst>
          </p:cNvPr>
          <p:cNvSpPr txBox="1"/>
          <p:nvPr/>
        </p:nvSpPr>
        <p:spPr>
          <a:xfrm>
            <a:off x="1381894" y="4094844"/>
            <a:ext cx="227330" cy="312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63671">
              <a:defRPr/>
            </a:pPr>
            <a:r>
              <a:rPr lang="fr-FR" sz="1432" dirty="0">
                <a:solidFill>
                  <a:srgbClr val="00338E"/>
                </a:solidFill>
                <a:latin typeface="Source Sans Pro Black" panose="020B0803030403020204" pitchFamily="34" charset="0"/>
              </a:rPr>
              <a:t>1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8430507-F733-4D18-9CB6-25F9496D6E9A}"/>
              </a:ext>
            </a:extLst>
          </p:cNvPr>
          <p:cNvSpPr txBox="1"/>
          <p:nvPr/>
        </p:nvSpPr>
        <p:spPr>
          <a:xfrm>
            <a:off x="4044799" y="4094844"/>
            <a:ext cx="227330" cy="312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63671">
              <a:defRPr/>
            </a:pPr>
            <a:r>
              <a:rPr lang="fr-FR" sz="1432" dirty="0">
                <a:solidFill>
                  <a:srgbClr val="00338E"/>
                </a:solidFill>
                <a:latin typeface="Source Sans Pro Black" panose="020B0803030403020204" pitchFamily="34" charset="0"/>
              </a:rPr>
              <a:t>2</a:t>
            </a:r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1B13F434-0C3C-4BCD-98E3-B3215E6CE1BC}"/>
              </a:ext>
            </a:extLst>
          </p:cNvPr>
          <p:cNvSpPr/>
          <p:nvPr/>
        </p:nvSpPr>
        <p:spPr>
          <a:xfrm>
            <a:off x="4067713" y="3684006"/>
            <a:ext cx="167089" cy="167089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3671">
              <a:defRPr/>
            </a:pPr>
            <a:endParaRPr lang="fr-FR" sz="1432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6215AC3E-3261-4E83-92F7-823EC9FD2061}"/>
              </a:ext>
            </a:extLst>
          </p:cNvPr>
          <p:cNvSpPr/>
          <p:nvPr/>
        </p:nvSpPr>
        <p:spPr>
          <a:xfrm>
            <a:off x="9086081" y="4376556"/>
            <a:ext cx="167089" cy="167089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3671">
              <a:defRPr/>
            </a:pPr>
            <a:endParaRPr lang="fr-FR" sz="1432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FDC7355D-5EFE-4A1E-83F1-DAF6F3A19614}"/>
              </a:ext>
            </a:extLst>
          </p:cNvPr>
          <p:cNvSpPr txBox="1"/>
          <p:nvPr/>
        </p:nvSpPr>
        <p:spPr>
          <a:xfrm>
            <a:off x="8614552" y="4304641"/>
            <a:ext cx="227330" cy="312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63671">
              <a:defRPr/>
            </a:pPr>
            <a:r>
              <a:rPr lang="fr-FR" sz="1432" dirty="0">
                <a:solidFill>
                  <a:srgbClr val="00338E"/>
                </a:solidFill>
                <a:latin typeface="Source Sans Pro Black" panose="020B0803030403020204" pitchFamily="34" charset="0"/>
              </a:rPr>
              <a:t>4</a:t>
            </a:r>
          </a:p>
        </p:txBody>
      </p: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25282E3F-FD95-47F2-AAB5-6409097C73FB}"/>
              </a:ext>
            </a:extLst>
          </p:cNvPr>
          <p:cNvCxnSpPr/>
          <p:nvPr/>
        </p:nvCxnSpPr>
        <p:spPr>
          <a:xfrm flipV="1">
            <a:off x="1495559" y="3851095"/>
            <a:ext cx="0" cy="227329"/>
          </a:xfrm>
          <a:prstGeom prst="line">
            <a:avLst/>
          </a:prstGeom>
          <a:ln w="31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2553EF80-F4BF-4072-8D75-69788441C565}"/>
              </a:ext>
            </a:extLst>
          </p:cNvPr>
          <p:cNvCxnSpPr/>
          <p:nvPr/>
        </p:nvCxnSpPr>
        <p:spPr>
          <a:xfrm flipV="1">
            <a:off x="4151257" y="3841063"/>
            <a:ext cx="0" cy="227330"/>
          </a:xfrm>
          <a:prstGeom prst="line">
            <a:avLst/>
          </a:prstGeom>
          <a:ln w="31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EAD84129-24BC-4ED9-94F7-C12C48FAF94E}"/>
              </a:ext>
            </a:extLst>
          </p:cNvPr>
          <p:cNvCxnSpPr/>
          <p:nvPr/>
        </p:nvCxnSpPr>
        <p:spPr>
          <a:xfrm rot="5400000" flipV="1">
            <a:off x="8982184" y="4346436"/>
            <a:ext cx="0" cy="227330"/>
          </a:xfrm>
          <a:prstGeom prst="line">
            <a:avLst/>
          </a:prstGeom>
          <a:ln w="31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A9885C7-DC2B-4705-95FE-A9424F636D4F}"/>
              </a:ext>
            </a:extLst>
          </p:cNvPr>
          <p:cNvSpPr/>
          <p:nvPr/>
        </p:nvSpPr>
        <p:spPr>
          <a:xfrm>
            <a:off x="9283947" y="4269076"/>
            <a:ext cx="1352251" cy="569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63671">
              <a:defRPr/>
            </a:pPr>
            <a:r>
              <a:rPr lang="fr-FR" sz="1034" dirty="0" err="1">
                <a:solidFill>
                  <a:srgbClr val="00338E"/>
                </a:solidFill>
                <a:latin typeface="Source Sans Pro" panose="020B0503030403020204" pitchFamily="34" charset="0"/>
              </a:rPr>
              <a:t>Member</a:t>
            </a:r>
            <a:r>
              <a:rPr lang="fr-FR" sz="1034" dirty="0">
                <a:solidFill>
                  <a:srgbClr val="00338E"/>
                </a:solidFill>
                <a:latin typeface="Source Sans Pro" panose="020B0503030403020204" pitchFamily="34" charset="0"/>
              </a:rPr>
              <a:t> </a:t>
            </a:r>
            <a:r>
              <a:rPr lang="fr-FR" sz="1034" dirty="0" err="1">
                <a:solidFill>
                  <a:srgbClr val="00338E"/>
                </a:solidFill>
                <a:latin typeface="Source Sans Pro" panose="020B0503030403020204" pitchFamily="34" charset="0"/>
              </a:rPr>
              <a:t>submits</a:t>
            </a:r>
            <a:r>
              <a:rPr lang="fr-FR" sz="1034" dirty="0">
                <a:solidFill>
                  <a:srgbClr val="00338E"/>
                </a:solidFill>
                <a:latin typeface="Source Sans Pro" panose="020B0503030403020204" pitchFamily="34" charset="0"/>
              </a:rPr>
              <a:t> </a:t>
            </a:r>
            <a:r>
              <a:rPr lang="fr-FR" sz="1034" dirty="0" err="1">
                <a:solidFill>
                  <a:srgbClr val="00338E"/>
                </a:solidFill>
                <a:latin typeface="Source Sans Pro" panose="020B0503030403020204" pitchFamily="34" charset="0"/>
              </a:rPr>
              <a:t>invoices</a:t>
            </a:r>
            <a:r>
              <a:rPr lang="fr-FR" sz="1034" dirty="0">
                <a:solidFill>
                  <a:srgbClr val="00338E"/>
                </a:solidFill>
                <a:latin typeface="Source Sans Pro" panose="020B0503030403020204" pitchFamily="34" charset="0"/>
              </a:rPr>
              <a:t> </a:t>
            </a:r>
            <a:r>
              <a:rPr lang="fr-FR" sz="1034" dirty="0" err="1">
                <a:solidFill>
                  <a:srgbClr val="00338E"/>
                </a:solidFill>
                <a:latin typeface="Source Sans Pro" panose="020B0503030403020204" pitchFamily="34" charset="0"/>
              </a:rPr>
              <a:t>through</a:t>
            </a:r>
            <a:r>
              <a:rPr lang="fr-FR" sz="1034" dirty="0">
                <a:solidFill>
                  <a:srgbClr val="00338E"/>
                </a:solidFill>
                <a:latin typeface="Source Sans Pro" panose="020B0503030403020204" pitchFamily="34" charset="0"/>
              </a:rPr>
              <a:t> Henner portal</a:t>
            </a:r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B27EFA2A-9827-4339-938D-F5DF50E3244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1116" y="5621296"/>
            <a:ext cx="295065" cy="262811"/>
          </a:xfrm>
          <a:prstGeom prst="rect">
            <a:avLst/>
          </a:prstGeom>
        </p:spPr>
      </p:pic>
      <p:sp>
        <p:nvSpPr>
          <p:cNvPr id="52" name="Ellipse 51">
            <a:extLst>
              <a:ext uri="{FF2B5EF4-FFF2-40B4-BE49-F238E27FC236}">
                <a16:creationId xmlns:a16="http://schemas.microsoft.com/office/drawing/2014/main" id="{63C7E08F-54FE-40A5-A507-06989CBE55D1}"/>
              </a:ext>
            </a:extLst>
          </p:cNvPr>
          <p:cNvSpPr/>
          <p:nvPr/>
        </p:nvSpPr>
        <p:spPr>
          <a:xfrm>
            <a:off x="4067361" y="5191479"/>
            <a:ext cx="167089" cy="167089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3671">
              <a:defRPr/>
            </a:pPr>
            <a:endParaRPr lang="fr-FR" sz="1432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197AA3C9-2289-4351-9E01-BBA83AEC2B0D}"/>
              </a:ext>
            </a:extLst>
          </p:cNvPr>
          <p:cNvSpPr/>
          <p:nvPr/>
        </p:nvSpPr>
        <p:spPr>
          <a:xfrm>
            <a:off x="6584134" y="5183193"/>
            <a:ext cx="167089" cy="167089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3671">
              <a:defRPr/>
            </a:pPr>
            <a:endParaRPr lang="fr-FR" sz="1432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2CB0E98E-C21E-4F5A-8F68-CE0859517424}"/>
              </a:ext>
            </a:extLst>
          </p:cNvPr>
          <p:cNvCxnSpPr/>
          <p:nvPr/>
        </p:nvCxnSpPr>
        <p:spPr>
          <a:xfrm flipH="1" flipV="1">
            <a:off x="4151029" y="5032539"/>
            <a:ext cx="228" cy="242485"/>
          </a:xfrm>
          <a:prstGeom prst="line">
            <a:avLst/>
          </a:prstGeom>
          <a:ln w="31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705D67DE-38F1-4177-A27E-275F6A34D41D}"/>
              </a:ext>
            </a:extLst>
          </p:cNvPr>
          <p:cNvCxnSpPr/>
          <p:nvPr/>
        </p:nvCxnSpPr>
        <p:spPr>
          <a:xfrm flipV="1">
            <a:off x="6655620" y="5050756"/>
            <a:ext cx="0" cy="227330"/>
          </a:xfrm>
          <a:prstGeom prst="line">
            <a:avLst/>
          </a:prstGeom>
          <a:ln w="31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80E95DA9-8037-4038-8C51-63966A37C558}"/>
              </a:ext>
            </a:extLst>
          </p:cNvPr>
          <p:cNvSpPr txBox="1"/>
          <p:nvPr/>
        </p:nvSpPr>
        <p:spPr>
          <a:xfrm>
            <a:off x="4029941" y="4738714"/>
            <a:ext cx="227330" cy="312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63671">
              <a:defRPr/>
            </a:pPr>
            <a:r>
              <a:rPr lang="fr-FR" sz="1432" dirty="0">
                <a:solidFill>
                  <a:srgbClr val="00338E"/>
                </a:solidFill>
                <a:latin typeface="Source Sans Pro Black" panose="020B0803030403020204" pitchFamily="34" charset="0"/>
              </a:rPr>
              <a:t>6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C60AFB00-9C5C-445F-9461-7344205D7C02}"/>
              </a:ext>
            </a:extLst>
          </p:cNvPr>
          <p:cNvSpPr txBox="1"/>
          <p:nvPr/>
        </p:nvSpPr>
        <p:spPr>
          <a:xfrm>
            <a:off x="6543412" y="4741775"/>
            <a:ext cx="227330" cy="312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63671">
              <a:defRPr/>
            </a:pPr>
            <a:r>
              <a:rPr lang="fr-FR" sz="1432" dirty="0">
                <a:solidFill>
                  <a:srgbClr val="00338E"/>
                </a:solidFill>
                <a:latin typeface="Source Sans Pro Black" panose="020B0803030403020204" pitchFamily="34" charset="0"/>
              </a:rPr>
              <a:t>5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728007-064C-49EA-8174-025A4B4701D9}"/>
              </a:ext>
            </a:extLst>
          </p:cNvPr>
          <p:cNvSpPr/>
          <p:nvPr/>
        </p:nvSpPr>
        <p:spPr>
          <a:xfrm>
            <a:off x="6195542" y="5482720"/>
            <a:ext cx="1361013" cy="569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63671">
              <a:defRPr/>
            </a:pPr>
            <a:r>
              <a:rPr lang="en-US" sz="1034" b="1" dirty="0" err="1">
                <a:solidFill>
                  <a:srgbClr val="00338E"/>
                </a:solidFill>
                <a:latin typeface="Source Sans Pro" panose="020B0503030403020204" pitchFamily="34" charset="0"/>
              </a:rPr>
              <a:t>Henner</a:t>
            </a:r>
            <a:r>
              <a:rPr lang="en-US" sz="1034" b="1" dirty="0">
                <a:solidFill>
                  <a:srgbClr val="00338E"/>
                </a:solidFill>
                <a:latin typeface="Source Sans Pro" panose="020B0503030403020204" pitchFamily="34" charset="0"/>
              </a:rPr>
              <a:t> pays </a:t>
            </a:r>
            <a:br>
              <a:rPr lang="en-US" sz="1034" b="1" dirty="0">
                <a:solidFill>
                  <a:srgbClr val="00338E"/>
                </a:solidFill>
                <a:latin typeface="Source Sans Pro" panose="020B0503030403020204" pitchFamily="34" charset="0"/>
              </a:rPr>
            </a:br>
            <a:r>
              <a:rPr lang="en-US" sz="1034" b="1" dirty="0">
                <a:solidFill>
                  <a:srgbClr val="00338E"/>
                </a:solidFill>
                <a:latin typeface="Source Sans Pro" panose="020B0503030403020204" pitchFamily="34" charset="0"/>
              </a:rPr>
              <a:t>the invoice </a:t>
            </a:r>
            <a:r>
              <a:rPr lang="en-US" sz="1034" dirty="0">
                <a:solidFill>
                  <a:srgbClr val="00338E"/>
                </a:solidFill>
                <a:latin typeface="Source Sans Pro" panose="020B0503030403020204" pitchFamily="34" charset="0"/>
              </a:rPr>
              <a:t>to the medical provider</a:t>
            </a:r>
            <a:endParaRPr lang="fr-FR" sz="1034" dirty="0">
              <a:solidFill>
                <a:srgbClr val="00338E"/>
              </a:solidFill>
              <a:latin typeface="Source Sans Pro" panose="020B050303040302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6FE8616-AED3-459E-9C49-5B11D2EED059}"/>
              </a:ext>
            </a:extLst>
          </p:cNvPr>
          <p:cNvSpPr/>
          <p:nvPr/>
        </p:nvSpPr>
        <p:spPr>
          <a:xfrm>
            <a:off x="6056478" y="2725175"/>
            <a:ext cx="1500077" cy="569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63671">
              <a:defRPr/>
            </a:pPr>
            <a:r>
              <a:rPr lang="en-US" sz="1034" b="1" dirty="0">
                <a:solidFill>
                  <a:srgbClr val="00338E"/>
                </a:solidFill>
                <a:latin typeface="Source Sans Pro" panose="020B0503030403020204" pitchFamily="34" charset="0"/>
              </a:rPr>
              <a:t>Medical provider sends invoice </a:t>
            </a:r>
            <a:br>
              <a:rPr lang="en-US" sz="1034" b="1" dirty="0">
                <a:solidFill>
                  <a:srgbClr val="00338E"/>
                </a:solidFill>
                <a:latin typeface="Source Sans Pro" panose="020B0503030403020204" pitchFamily="34" charset="0"/>
              </a:rPr>
            </a:br>
            <a:r>
              <a:rPr lang="en-US" sz="1034" dirty="0">
                <a:solidFill>
                  <a:srgbClr val="00338E"/>
                </a:solidFill>
                <a:latin typeface="Source Sans Pro" panose="020B0503030403020204" pitchFamily="34" charset="0"/>
              </a:rPr>
              <a:t>to member</a:t>
            </a:r>
            <a:endParaRPr lang="fr-FR" sz="1034" dirty="0">
              <a:solidFill>
                <a:srgbClr val="00338E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52FF6767-4116-4281-943A-95E7755721E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0889" y="2825147"/>
            <a:ext cx="257760" cy="21007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4F9BFDB6-DF06-4361-9071-CF2A4065BAFF}"/>
              </a:ext>
            </a:extLst>
          </p:cNvPr>
          <p:cNvSpPr/>
          <p:nvPr/>
        </p:nvSpPr>
        <p:spPr>
          <a:xfrm>
            <a:off x="3494143" y="2722533"/>
            <a:ext cx="1555974" cy="569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63671">
              <a:defRPr/>
            </a:pPr>
            <a:r>
              <a:rPr lang="en-US" sz="1034" b="1" dirty="0">
                <a:solidFill>
                  <a:srgbClr val="00338E"/>
                </a:solidFill>
                <a:latin typeface="Source Sans Pro" panose="020B0503030403020204" pitchFamily="34" charset="0"/>
              </a:rPr>
              <a:t>Medical provider delivers appropriate treatment</a:t>
            </a:r>
            <a:endParaRPr lang="fr-FR" sz="1034" dirty="0">
              <a:solidFill>
                <a:srgbClr val="00338E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34" name="Image 65">
            <a:extLst>
              <a:ext uri="{FF2B5EF4-FFF2-40B4-BE49-F238E27FC236}">
                <a16:creationId xmlns:a16="http://schemas.microsoft.com/office/drawing/2014/main" id="{5F8FB70E-33F9-4E23-9B69-0E0CC0729C0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5702" y="2787924"/>
            <a:ext cx="328440" cy="414386"/>
          </a:xfrm>
          <a:prstGeom prst="rect">
            <a:avLst/>
          </a:prstGeom>
        </p:spPr>
      </p:pic>
      <p:sp>
        <p:nvSpPr>
          <p:cNvPr id="35" name="Ellipse 43">
            <a:extLst>
              <a:ext uri="{FF2B5EF4-FFF2-40B4-BE49-F238E27FC236}">
                <a16:creationId xmlns:a16="http://schemas.microsoft.com/office/drawing/2014/main" id="{1B13F434-0C3C-4BCD-98E3-B3215E6CE1BC}"/>
              </a:ext>
            </a:extLst>
          </p:cNvPr>
          <p:cNvSpPr/>
          <p:nvPr/>
        </p:nvSpPr>
        <p:spPr>
          <a:xfrm>
            <a:off x="6575037" y="3673973"/>
            <a:ext cx="167089" cy="167089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3671">
              <a:defRPr/>
            </a:pPr>
            <a:endParaRPr lang="fr-FR" sz="1432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36" name="Connecteur droit 47">
            <a:extLst>
              <a:ext uri="{FF2B5EF4-FFF2-40B4-BE49-F238E27FC236}">
                <a16:creationId xmlns:a16="http://schemas.microsoft.com/office/drawing/2014/main" id="{2553EF80-F4BF-4072-8D75-69788441C565}"/>
              </a:ext>
            </a:extLst>
          </p:cNvPr>
          <p:cNvCxnSpPr/>
          <p:nvPr/>
        </p:nvCxnSpPr>
        <p:spPr>
          <a:xfrm flipV="1">
            <a:off x="6658581" y="3831030"/>
            <a:ext cx="0" cy="227330"/>
          </a:xfrm>
          <a:prstGeom prst="line">
            <a:avLst/>
          </a:prstGeom>
          <a:ln w="31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ZoneTexte 42">
            <a:extLst>
              <a:ext uri="{FF2B5EF4-FFF2-40B4-BE49-F238E27FC236}">
                <a16:creationId xmlns:a16="http://schemas.microsoft.com/office/drawing/2014/main" id="{28430507-F733-4D18-9CB6-25F9496D6E9A}"/>
              </a:ext>
            </a:extLst>
          </p:cNvPr>
          <p:cNvSpPr txBox="1"/>
          <p:nvPr/>
        </p:nvSpPr>
        <p:spPr>
          <a:xfrm>
            <a:off x="6543412" y="4076336"/>
            <a:ext cx="227330" cy="312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63671">
              <a:defRPr/>
            </a:pPr>
            <a:r>
              <a:rPr lang="fr-FR" sz="1432" dirty="0">
                <a:solidFill>
                  <a:srgbClr val="00338E"/>
                </a:solidFill>
                <a:latin typeface="Source Sans Pro Black" panose="020B0803030403020204" pitchFamily="34" charset="0"/>
              </a:rPr>
              <a:t>3</a:t>
            </a:r>
          </a:p>
        </p:txBody>
      </p:sp>
      <p:pic>
        <p:nvPicPr>
          <p:cNvPr id="69" name="Image 65">
            <a:extLst>
              <a:ext uri="{FF2B5EF4-FFF2-40B4-BE49-F238E27FC236}">
                <a16:creationId xmlns:a16="http://schemas.microsoft.com/office/drawing/2014/main" id="{5F8FB70E-33F9-4E23-9B69-0E0CC0729C0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281" y="2815672"/>
            <a:ext cx="328440" cy="414386"/>
          </a:xfrm>
          <a:prstGeom prst="rect">
            <a:avLst/>
          </a:prstGeom>
        </p:spPr>
      </p:pic>
      <p:sp>
        <p:nvSpPr>
          <p:cNvPr id="70" name="Ellipse 51">
            <a:extLst>
              <a:ext uri="{FF2B5EF4-FFF2-40B4-BE49-F238E27FC236}">
                <a16:creationId xmlns:a16="http://schemas.microsoft.com/office/drawing/2014/main" id="{63C7E08F-54FE-40A5-A507-06989CBE55D1}"/>
              </a:ext>
            </a:extLst>
          </p:cNvPr>
          <p:cNvSpPr/>
          <p:nvPr/>
        </p:nvSpPr>
        <p:spPr>
          <a:xfrm>
            <a:off x="1419314" y="5183965"/>
            <a:ext cx="167089" cy="167089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3671">
              <a:defRPr/>
            </a:pPr>
            <a:endParaRPr lang="fr-FR" sz="1432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71" name="Connecteur droit 53">
            <a:extLst>
              <a:ext uri="{FF2B5EF4-FFF2-40B4-BE49-F238E27FC236}">
                <a16:creationId xmlns:a16="http://schemas.microsoft.com/office/drawing/2014/main" id="{2CB0E98E-C21E-4F5A-8F68-CE0859517424}"/>
              </a:ext>
            </a:extLst>
          </p:cNvPr>
          <p:cNvCxnSpPr/>
          <p:nvPr/>
        </p:nvCxnSpPr>
        <p:spPr>
          <a:xfrm flipH="1" flipV="1">
            <a:off x="1502983" y="5025024"/>
            <a:ext cx="228" cy="242485"/>
          </a:xfrm>
          <a:prstGeom prst="line">
            <a:avLst/>
          </a:prstGeom>
          <a:ln w="31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ZoneTexte 55">
            <a:extLst>
              <a:ext uri="{FF2B5EF4-FFF2-40B4-BE49-F238E27FC236}">
                <a16:creationId xmlns:a16="http://schemas.microsoft.com/office/drawing/2014/main" id="{80E95DA9-8037-4038-8C51-63966A37C558}"/>
              </a:ext>
            </a:extLst>
          </p:cNvPr>
          <p:cNvSpPr txBox="1"/>
          <p:nvPr/>
        </p:nvSpPr>
        <p:spPr>
          <a:xfrm>
            <a:off x="1381894" y="4731199"/>
            <a:ext cx="227330" cy="312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63671">
              <a:defRPr/>
            </a:pPr>
            <a:r>
              <a:rPr lang="fr-FR" sz="1432" dirty="0">
                <a:solidFill>
                  <a:srgbClr val="00338E"/>
                </a:solidFill>
                <a:latin typeface="Source Sans Pro Black" panose="020B0803030403020204" pitchFamily="34" charset="0"/>
              </a:rPr>
              <a:t>7</a:t>
            </a:r>
          </a:p>
        </p:txBody>
      </p:sp>
      <p:pic>
        <p:nvPicPr>
          <p:cNvPr id="73" name="Image 186">
            <a:extLst>
              <a:ext uri="{FF2B5EF4-FFF2-40B4-BE49-F238E27FC236}">
                <a16:creationId xmlns:a16="http://schemas.microsoft.com/office/drawing/2014/main" id="{126D39D9-BB50-450F-BA81-76B08927AE7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7140" y="3918130"/>
            <a:ext cx="227113" cy="300524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281067F6-A7F0-43E5-B760-2DF11FEF8294}"/>
              </a:ext>
            </a:extLst>
          </p:cNvPr>
          <p:cNvSpPr/>
          <p:nvPr/>
        </p:nvSpPr>
        <p:spPr>
          <a:xfrm>
            <a:off x="3503621" y="5482720"/>
            <a:ext cx="1513540" cy="569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63671">
              <a:defRPr/>
            </a:pPr>
            <a:r>
              <a:rPr lang="en-US" sz="1034" dirty="0" err="1">
                <a:solidFill>
                  <a:srgbClr val="00338E"/>
                </a:solidFill>
                <a:latin typeface="Source Sans Pro" panose="020B0503030403020204" pitchFamily="34" charset="0"/>
              </a:rPr>
              <a:t>Henner</a:t>
            </a:r>
            <a:r>
              <a:rPr lang="en-US" sz="1034" dirty="0">
                <a:solidFill>
                  <a:srgbClr val="00338E"/>
                </a:solidFill>
                <a:latin typeface="Source Sans Pro" panose="020B0503030403020204" pitchFamily="34" charset="0"/>
              </a:rPr>
              <a:t> send EOB to provider confirming payment</a:t>
            </a:r>
            <a:endParaRPr lang="fr-FR" sz="1034" dirty="0">
              <a:solidFill>
                <a:srgbClr val="00338E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75" name="Image 183">
            <a:extLst>
              <a:ext uri="{FF2B5EF4-FFF2-40B4-BE49-F238E27FC236}">
                <a16:creationId xmlns:a16="http://schemas.microsoft.com/office/drawing/2014/main" id="{6FB797AD-6973-4126-A8EC-7EB0F936254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4256" y="5593379"/>
            <a:ext cx="336748" cy="253256"/>
          </a:xfrm>
          <a:prstGeom prst="rect">
            <a:avLst/>
          </a:prstGeom>
        </p:spPr>
      </p:pic>
      <p:pic>
        <p:nvPicPr>
          <p:cNvPr id="76" name="Image 183">
            <a:extLst>
              <a:ext uri="{FF2B5EF4-FFF2-40B4-BE49-F238E27FC236}">
                <a16:creationId xmlns:a16="http://schemas.microsoft.com/office/drawing/2014/main" id="{6FB797AD-6973-4126-A8EC-7EB0F936254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025" y="5538430"/>
            <a:ext cx="336748" cy="253256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281067F6-A7F0-43E5-B760-2DF11FEF8294}"/>
              </a:ext>
            </a:extLst>
          </p:cNvPr>
          <p:cNvSpPr/>
          <p:nvPr/>
        </p:nvSpPr>
        <p:spPr>
          <a:xfrm>
            <a:off x="1213562" y="5473517"/>
            <a:ext cx="1513540" cy="569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63671">
              <a:defRPr/>
            </a:pPr>
            <a:r>
              <a:rPr lang="en-US" sz="1034" dirty="0">
                <a:solidFill>
                  <a:srgbClr val="00338E"/>
                </a:solidFill>
                <a:latin typeface="Source Sans Pro" panose="020B0503030403020204" pitchFamily="34" charset="0"/>
              </a:rPr>
              <a:t>Direct Payment EOB available on member’s portal</a:t>
            </a:r>
            <a:endParaRPr lang="fr-FR" sz="1034" dirty="0">
              <a:solidFill>
                <a:srgbClr val="00338E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8" name="Curved Connector 7"/>
          <p:cNvCxnSpPr>
            <a:endCxn id="50" idx="0"/>
          </p:cNvCxnSpPr>
          <p:nvPr/>
        </p:nvCxnSpPr>
        <p:spPr>
          <a:xfrm>
            <a:off x="7910779" y="2779198"/>
            <a:ext cx="2049294" cy="1489878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067361" y="2553946"/>
            <a:ext cx="2098820" cy="171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50" idx="2"/>
            <a:endCxn id="58" idx="3"/>
          </p:cNvCxnSpPr>
          <p:nvPr/>
        </p:nvCxnSpPr>
        <p:spPr>
          <a:xfrm rot="5400000">
            <a:off x="8293935" y="4101467"/>
            <a:ext cx="928759" cy="240351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543412" y="1163063"/>
            <a:ext cx="4535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6543412" y="1442503"/>
            <a:ext cx="4535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060169" y="1024887"/>
            <a:ext cx="1701220" cy="578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2" dirty="0">
                <a:solidFill>
                  <a:srgbClr val="FF0000"/>
                </a:solidFill>
              </a:rPr>
              <a:t>No control over delay</a:t>
            </a:r>
          </a:p>
          <a:p>
            <a:endParaRPr lang="pt-PT" sz="1052" dirty="0"/>
          </a:p>
          <a:p>
            <a:r>
              <a:rPr lang="pt-PT" sz="1052" dirty="0">
                <a:solidFill>
                  <a:srgbClr val="00B050"/>
                </a:solidFill>
              </a:rPr>
              <a:t>Delay controlled by Henner</a:t>
            </a:r>
            <a:endParaRPr lang="en-GB" sz="1052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0064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17">
            <a:extLst>
              <a:ext uri="{FF2B5EF4-FFF2-40B4-BE49-F238E27FC236}">
                <a16:creationId xmlns:a16="http://schemas.microsoft.com/office/drawing/2014/main" id="{9FBCC548-7FF5-4993-B9CF-C12F1F4214F2}"/>
              </a:ext>
            </a:extLst>
          </p:cNvPr>
          <p:cNvSpPr txBox="1"/>
          <p:nvPr/>
        </p:nvSpPr>
        <p:spPr>
          <a:xfrm>
            <a:off x="9334580" y="722542"/>
            <a:ext cx="1217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QUALITY</a:t>
            </a:r>
            <a:br>
              <a:rPr kumimoji="0" lang="fr-FR" sz="1400" b="1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fr-FR" sz="1400" b="1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MONITORING</a:t>
            </a:r>
          </a:p>
        </p:txBody>
      </p:sp>
      <p:sp>
        <p:nvSpPr>
          <p:cNvPr id="6" name="Espace réservé du contenu 1">
            <a:extLst>
              <a:ext uri="{FF2B5EF4-FFF2-40B4-BE49-F238E27FC236}">
                <a16:creationId xmlns:a16="http://schemas.microsoft.com/office/drawing/2014/main" id="{7E7FD77F-83E6-C319-331E-A4F7931747C7}"/>
              </a:ext>
            </a:extLst>
          </p:cNvPr>
          <p:cNvSpPr txBox="1">
            <a:spLocks/>
          </p:cNvSpPr>
          <p:nvPr/>
        </p:nvSpPr>
        <p:spPr>
          <a:xfrm>
            <a:off x="443881" y="1103769"/>
            <a:ext cx="5380413" cy="341312"/>
          </a:xfrm>
          <a:prstGeom prst="rect">
            <a:avLst/>
          </a:prstGeom>
        </p:spPr>
        <p:txBody>
          <a:bodyPr/>
          <a:lstStyle>
            <a:lvl1pPr marL="377668" indent="-377668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35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8278" indent="-314721" algn="l" defTabSz="503556" rtl="0" eaLnBrk="1" latinLnBrk="0" hangingPunct="1">
              <a:spcBef>
                <a:spcPct val="20000"/>
              </a:spcBef>
              <a:buFont typeface="Arial"/>
              <a:buChar char="–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91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2447" indent="-251780" algn="l" defTabSz="503556" rtl="0" eaLnBrk="1" latinLnBrk="0" hangingPunct="1">
              <a:spcBef>
                <a:spcPct val="20000"/>
              </a:spcBef>
              <a:buFont typeface="Arial"/>
              <a:buChar char="–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6001" indent="-251780" algn="l" defTabSz="503556" rtl="0" eaLnBrk="1" latinLnBrk="0" hangingPunct="1">
              <a:spcBef>
                <a:spcPct val="20000"/>
              </a:spcBef>
              <a:buFont typeface="Arial"/>
              <a:buChar char="»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956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3112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667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0229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2"/>
                </a:solidFill>
                <a:latin typeface="Source Sans Pro" panose="020B0503030403020204" pitchFamily="34" charset="0"/>
              </a:rPr>
              <a:t>For Direct Billing claims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E2B43B57-5B31-93B9-C4FA-60E2F2090D39}"/>
              </a:ext>
            </a:extLst>
          </p:cNvPr>
          <p:cNvSpPr txBox="1">
            <a:spLocks/>
          </p:cNvSpPr>
          <p:nvPr/>
        </p:nvSpPr>
        <p:spPr>
          <a:xfrm>
            <a:off x="443881" y="809370"/>
            <a:ext cx="5459573" cy="341312"/>
          </a:xfrm>
          <a:prstGeom prst="rect">
            <a:avLst/>
          </a:prstGeom>
        </p:spPr>
        <p:txBody>
          <a:bodyPr/>
          <a:lstStyle>
            <a:lvl1pPr marL="0" indent="0" algn="l" defTabSz="503556" rtl="0" eaLnBrk="1" latinLnBrk="0" hangingPunct="1">
              <a:spcBef>
                <a:spcPct val="20000"/>
              </a:spcBef>
              <a:buFontTx/>
              <a:buNone/>
              <a:defRPr sz="2100" kern="1200" baseline="0">
                <a:solidFill>
                  <a:schemeClr val="accent2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1pPr>
            <a:lvl2pPr marL="503557" indent="0" algn="l" defTabSz="503556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accent2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2pPr>
            <a:lvl3pPr marL="1007111" indent="0" algn="l" defTabSz="503556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accent2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3pPr>
            <a:lvl4pPr marL="1510667" indent="0" algn="l" defTabSz="503556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accent2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4pPr>
            <a:lvl5pPr marL="2014221" indent="0" algn="l" defTabSz="503556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accent2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5pPr>
            <a:lvl6pPr marL="276956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3112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667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0229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Your Explanation of Benefits</a:t>
            </a:r>
          </a:p>
        </p:txBody>
      </p:sp>
      <p:pic>
        <p:nvPicPr>
          <p:cNvPr id="8" name="Image 1">
            <a:extLst>
              <a:ext uri="{FF2B5EF4-FFF2-40B4-BE49-F238E27FC236}">
                <a16:creationId xmlns:a16="http://schemas.microsoft.com/office/drawing/2014/main" id="{182F476C-513B-27BF-5834-998AD6833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211" y="1334406"/>
            <a:ext cx="6850563" cy="6309965"/>
          </a:xfrm>
          <a:prstGeom prst="rect">
            <a:avLst/>
          </a:prstGeom>
        </p:spPr>
      </p:pic>
      <p:sp>
        <p:nvSpPr>
          <p:cNvPr id="9" name="Arrondir un rectangle avec un coin du même côté 24">
            <a:extLst>
              <a:ext uri="{FF2B5EF4-FFF2-40B4-BE49-F238E27FC236}">
                <a16:creationId xmlns:a16="http://schemas.microsoft.com/office/drawing/2014/main" id="{4C22E362-C627-495E-E586-D57BFE5A7ABD}"/>
              </a:ext>
            </a:extLst>
          </p:cNvPr>
          <p:cNvSpPr/>
          <p:nvPr/>
        </p:nvSpPr>
        <p:spPr>
          <a:xfrm rot="16200000">
            <a:off x="8198733" y="-1126610"/>
            <a:ext cx="1184015" cy="3802145"/>
          </a:xfrm>
          <a:prstGeom prst="round2SameRect">
            <a:avLst/>
          </a:prstGeom>
          <a:solidFill>
            <a:srgbClr val="E7F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6F5C3912-E2E6-385A-E866-8B8D04F37381}"/>
              </a:ext>
            </a:extLst>
          </p:cNvPr>
          <p:cNvSpPr txBox="1">
            <a:spLocks/>
          </p:cNvSpPr>
          <p:nvPr/>
        </p:nvSpPr>
        <p:spPr>
          <a:xfrm>
            <a:off x="7831067" y="299215"/>
            <a:ext cx="2563041" cy="1078421"/>
          </a:xfrm>
          <a:prstGeom prst="rect">
            <a:avLst/>
          </a:prstGeom>
        </p:spPr>
        <p:txBody>
          <a:bodyPr vert="horz" lIns="95629" tIns="47814" rIns="95629" bIns="47814" rtlCol="0">
            <a:normAutofit/>
          </a:bodyPr>
          <a:lstStyle>
            <a:lvl1pPr marL="0" indent="0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89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1pPr>
            <a:lvl2pPr marL="820537" indent="-342900" algn="l" defTabSz="955274" rtl="0" eaLnBrk="1" latinLnBrk="0" hangingPunct="1">
              <a:spcBef>
                <a:spcPct val="20000"/>
              </a:spcBef>
              <a:buClr>
                <a:srgbClr val="00338E"/>
              </a:buClr>
              <a:buSzPct val="160000"/>
              <a:buFont typeface="Segoe UI Light" panose="020B0502040204020203" pitchFamily="34" charset="0"/>
              <a:buChar char="›"/>
              <a:defRPr sz="1880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2pPr>
            <a:lvl3pPr marL="1241024" indent="-285750" algn="l" defTabSz="955274" rtl="0" eaLnBrk="1" latinLnBrk="0" hangingPunct="1">
              <a:spcBef>
                <a:spcPct val="20000"/>
              </a:spcBef>
              <a:buClr>
                <a:srgbClr val="00338E"/>
              </a:buClr>
              <a:buSzPct val="100000"/>
              <a:buFont typeface="Arial" panose="020B0604020202020204" pitchFamily="34" charset="0"/>
              <a:buChar char="•"/>
              <a:defRPr sz="1672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3pPr>
            <a:lvl4pPr marL="1718661" indent="-285750" algn="l" defTabSz="955274" rtl="0" eaLnBrk="1" latinLnBrk="0" hangingPunct="1">
              <a:spcBef>
                <a:spcPct val="20000"/>
              </a:spcBef>
              <a:buClr>
                <a:srgbClr val="002060"/>
              </a:buClr>
              <a:buSzPct val="80000"/>
              <a:buFont typeface="Source Sans Pro Light" pitchFamily="34" charset="0"/>
              <a:buChar char="−"/>
              <a:defRPr sz="1463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4pPr>
            <a:lvl5pPr marL="2149366" indent="-238818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63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5pPr>
            <a:lvl6pPr marL="2627003" indent="-238818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04639" indent="-238818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82276" indent="-238818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59913" indent="-238818" algn="l" defTabSz="9552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200" dirty="0">
                <a:solidFill>
                  <a:srgbClr val="00338E"/>
                </a:solidFill>
                <a:latin typeface="Source Sans Pro" panose="020B0503030403020204" pitchFamily="34" charset="0"/>
                <a:ea typeface="ＭＳ Ｐゴシック" pitchFamily="-105" charset="-128"/>
                <a:cs typeface="ＭＳ Ｐゴシック"/>
              </a:rPr>
              <a:t>You are informed overnight that your </a:t>
            </a:r>
            <a:r>
              <a:rPr lang="en-US" sz="1200" dirty="0" err="1">
                <a:solidFill>
                  <a:srgbClr val="00338E"/>
                </a:solidFill>
                <a:latin typeface="Source Sans Pro" panose="020B0503030403020204" pitchFamily="34" charset="0"/>
                <a:ea typeface="ＭＳ Ｐゴシック" pitchFamily="-105" charset="-128"/>
                <a:cs typeface="ＭＳ Ｐゴシック"/>
              </a:rPr>
              <a:t>EoB</a:t>
            </a:r>
            <a:r>
              <a:rPr lang="en-US" sz="1200" dirty="0">
                <a:solidFill>
                  <a:srgbClr val="00338E"/>
                </a:solidFill>
                <a:latin typeface="Source Sans Pro" panose="020B0503030403020204" pitchFamily="34" charset="0"/>
                <a:ea typeface="ＭＳ Ｐゴシック" pitchFamily="-105" charset="-128"/>
                <a:cs typeface="ＭＳ Ｐゴシック"/>
              </a:rPr>
              <a:t> is available  to be downloaded.</a:t>
            </a:r>
          </a:p>
          <a:p>
            <a:pPr algn="just"/>
            <a:r>
              <a:rPr lang="en-US" sz="1200" dirty="0">
                <a:solidFill>
                  <a:srgbClr val="00338E"/>
                </a:solidFill>
                <a:latin typeface="Source Sans Pro" panose="020B0503030403020204" pitchFamily="34" charset="0"/>
                <a:ea typeface="ＭＳ Ｐゴシック" pitchFamily="-105" charset="-128"/>
                <a:cs typeface="ＭＳ Ｐゴシック"/>
              </a:rPr>
              <a:t>You can see it on the member portal under « Reimbursements – View my reimbursements ».</a:t>
            </a:r>
          </a:p>
        </p:txBody>
      </p:sp>
      <p:pic>
        <p:nvPicPr>
          <p:cNvPr id="11" name="Image 66">
            <a:extLst>
              <a:ext uri="{FF2B5EF4-FFF2-40B4-BE49-F238E27FC236}">
                <a16:creationId xmlns:a16="http://schemas.microsoft.com/office/drawing/2014/main" id="{7F63D6B3-1AF0-EF39-976D-7EF0BC90C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563" y="381027"/>
            <a:ext cx="240305" cy="681277"/>
          </a:xfrm>
          <a:prstGeom prst="rect">
            <a:avLst/>
          </a:prstGeom>
        </p:spPr>
      </p:pic>
      <p:sp>
        <p:nvSpPr>
          <p:cNvPr id="12" name="Espace réservé du texte 1">
            <a:extLst>
              <a:ext uri="{FF2B5EF4-FFF2-40B4-BE49-F238E27FC236}">
                <a16:creationId xmlns:a16="http://schemas.microsoft.com/office/drawing/2014/main" id="{56ECACCA-0929-4F64-B40B-091A37699B8F}"/>
              </a:ext>
            </a:extLst>
          </p:cNvPr>
          <p:cNvSpPr txBox="1">
            <a:spLocks/>
          </p:cNvSpPr>
          <p:nvPr/>
        </p:nvSpPr>
        <p:spPr>
          <a:xfrm>
            <a:off x="1162687" y="286842"/>
            <a:ext cx="9164070" cy="565414"/>
          </a:xfrm>
          <a:prstGeom prst="rect">
            <a:avLst/>
          </a:prstGeom>
        </p:spPr>
        <p:txBody>
          <a:bodyPr lIns="180000" anchor="ctr"/>
          <a:lstStyle>
            <a:lvl1pPr marL="0" indent="0" algn="l" defTabSz="503556" rtl="0" eaLnBrk="1" latinLnBrk="0" hangingPunct="1">
              <a:spcBef>
                <a:spcPct val="20000"/>
              </a:spcBef>
              <a:buFont typeface="Arial"/>
              <a:buNone/>
              <a:defRPr lang="fr-FR" sz="2100" kern="1200" dirty="0">
                <a:solidFill>
                  <a:srgbClr val="00338E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1pPr>
            <a:lvl2pPr marL="818278" indent="-314721" algn="l" defTabSz="503556" rtl="0" eaLnBrk="1" latinLnBrk="0" hangingPunct="1">
              <a:spcBef>
                <a:spcPct val="20000"/>
              </a:spcBef>
              <a:buFont typeface="Arial"/>
              <a:buChar char="–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91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2447" indent="-251780" algn="l" defTabSz="503556" rtl="0" eaLnBrk="1" latinLnBrk="0" hangingPunct="1">
              <a:spcBef>
                <a:spcPct val="20000"/>
              </a:spcBef>
              <a:buFont typeface="Arial"/>
              <a:buChar char="–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6001" indent="-251780" algn="l" defTabSz="503556" rtl="0" eaLnBrk="1" latinLnBrk="0" hangingPunct="1">
              <a:spcBef>
                <a:spcPct val="20000"/>
              </a:spcBef>
              <a:buFont typeface="Arial"/>
              <a:buChar char="»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956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3112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667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0229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Member’s journey</a:t>
            </a:r>
          </a:p>
        </p:txBody>
      </p:sp>
    </p:spTree>
    <p:extLst>
      <p:ext uri="{BB962C8B-B14F-4D97-AF65-F5344CB8AC3E}">
        <p14:creationId xmlns:p14="http://schemas.microsoft.com/office/powerpoint/2010/main" val="2925937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sz="4000" dirty="0"/>
              <a:t>Henner Group</a:t>
            </a:r>
          </a:p>
        </p:txBody>
      </p:sp>
    </p:spTree>
    <p:extLst>
      <p:ext uri="{BB962C8B-B14F-4D97-AF65-F5344CB8AC3E}">
        <p14:creationId xmlns:p14="http://schemas.microsoft.com/office/powerpoint/2010/main" val="30462953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38F36A-93AA-9000-8122-FA020A6488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PT" dirty="0"/>
              <a:t>Treatments not covered at 100% or which have ceillings</a:t>
            </a:r>
            <a:endParaRPr lang="en-US" dirty="0"/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F1A379CE-03CA-98D7-494E-32C6F9CB28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333864"/>
              </p:ext>
            </p:extLst>
          </p:nvPr>
        </p:nvGraphicFramePr>
        <p:xfrm>
          <a:off x="458766" y="1421029"/>
          <a:ext cx="9774279" cy="511975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83685">
                  <a:extLst>
                    <a:ext uri="{9D8B030D-6E8A-4147-A177-3AD203B41FA5}">
                      <a16:colId xmlns:a16="http://schemas.microsoft.com/office/drawing/2014/main" val="3201144682"/>
                    </a:ext>
                  </a:extLst>
                </a:gridCol>
                <a:gridCol w="7190594">
                  <a:extLst>
                    <a:ext uri="{9D8B030D-6E8A-4147-A177-3AD203B41FA5}">
                      <a16:colId xmlns:a16="http://schemas.microsoft.com/office/drawing/2014/main" val="120625482"/>
                    </a:ext>
                  </a:extLst>
                </a:gridCol>
              </a:tblGrid>
              <a:tr h="382824">
                <a:tc>
                  <a:txBody>
                    <a:bodyPr/>
                    <a:lstStyle/>
                    <a:p>
                      <a:r>
                        <a:rPr lang="pt-PT" dirty="0"/>
                        <a:t>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Type of Treatment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883554"/>
                  </a:ext>
                </a:extLst>
              </a:tr>
              <a:tr h="382824">
                <a:tc>
                  <a:txBody>
                    <a:bodyPr/>
                    <a:lstStyle/>
                    <a:p>
                      <a:r>
                        <a:rPr lang="pt-PT" dirty="0"/>
                        <a:t>PAU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Hearing Aids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636767"/>
                  </a:ext>
                </a:extLst>
              </a:tr>
              <a:tr h="382824">
                <a:tc>
                  <a:txBody>
                    <a:bodyPr/>
                    <a:lstStyle/>
                    <a:p>
                      <a:r>
                        <a:rPr lang="pt-PT" dirty="0"/>
                        <a:t>FIV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Fertility Treatment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55132"/>
                  </a:ext>
                </a:extLst>
              </a:tr>
              <a:tr h="382824">
                <a:tc>
                  <a:txBody>
                    <a:bodyPr/>
                    <a:lstStyle/>
                    <a:p>
                      <a:r>
                        <a:rPr lang="pt-PT" dirty="0"/>
                        <a:t>IMP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Dental Implants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496314"/>
                  </a:ext>
                </a:extLst>
              </a:tr>
              <a:tr h="382824">
                <a:tc>
                  <a:txBody>
                    <a:bodyPr/>
                    <a:lstStyle/>
                    <a:p>
                      <a:r>
                        <a:rPr lang="pt-PT" dirty="0"/>
                        <a:t>PD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Dental Prostheses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327781"/>
                  </a:ext>
                </a:extLst>
              </a:tr>
              <a:tr h="382824">
                <a:tc>
                  <a:txBody>
                    <a:bodyPr/>
                    <a:lstStyle/>
                    <a:p>
                      <a:r>
                        <a:rPr lang="pt-PT" dirty="0"/>
                        <a:t>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Orthodontic Treatment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380838"/>
                  </a:ext>
                </a:extLst>
              </a:tr>
              <a:tr h="382824">
                <a:tc>
                  <a:txBody>
                    <a:bodyPr/>
                    <a:lstStyle/>
                    <a:p>
                      <a:r>
                        <a:rPr lang="pt-PT" dirty="0"/>
                        <a:t>AMK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Physical Therapy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418713"/>
                  </a:ext>
                </a:extLst>
              </a:tr>
              <a:tr h="382824">
                <a:tc>
                  <a:txBody>
                    <a:bodyPr/>
                    <a:lstStyle/>
                    <a:p>
                      <a:r>
                        <a:rPr lang="pt-PT" dirty="0"/>
                        <a:t>SC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Routine Dental Treatment (eg: Cleaning)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501484"/>
                  </a:ext>
                </a:extLst>
              </a:tr>
              <a:tr h="382824">
                <a:tc>
                  <a:txBody>
                    <a:bodyPr/>
                    <a:lstStyle/>
                    <a:p>
                      <a:r>
                        <a:rPr lang="pt-PT" dirty="0"/>
                        <a:t>LER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Contact Lenses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557227"/>
                  </a:ext>
                </a:extLst>
              </a:tr>
              <a:tr h="382824">
                <a:tc>
                  <a:txBody>
                    <a:bodyPr/>
                    <a:lstStyle/>
                    <a:p>
                      <a:r>
                        <a:rPr lang="pt-PT" dirty="0"/>
                        <a:t>AAC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Medical Material/Accessories (eg: Wheelchair)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573438"/>
                  </a:ext>
                </a:extLst>
              </a:tr>
              <a:tr h="382824">
                <a:tc>
                  <a:txBody>
                    <a:bodyPr/>
                    <a:lstStyle/>
                    <a:p>
                      <a:r>
                        <a:rPr lang="pt-PT" dirty="0"/>
                        <a:t>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Glass Lenses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328637"/>
                  </a:ext>
                </a:extLst>
              </a:tr>
              <a:tr h="382824">
                <a:tc>
                  <a:txBody>
                    <a:bodyPr/>
                    <a:lstStyle/>
                    <a:p>
                      <a:r>
                        <a:rPr lang="pt-PT" dirty="0"/>
                        <a:t>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Orthopedic appliances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39666"/>
                  </a:ext>
                </a:extLst>
              </a:tr>
              <a:tr h="382824">
                <a:tc>
                  <a:txBody>
                    <a:bodyPr/>
                    <a:lstStyle/>
                    <a:p>
                      <a:r>
                        <a:rPr lang="pt-PT" dirty="0"/>
                        <a:t>ML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Glass Frames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833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6027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5"/>
          <p:cNvSpPr txBox="1">
            <a:spLocks/>
          </p:cNvSpPr>
          <p:nvPr/>
        </p:nvSpPr>
        <p:spPr>
          <a:xfrm>
            <a:off x="3156976" y="3268371"/>
            <a:ext cx="4349354" cy="722717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377668" indent="-377668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1149" kern="1200" baseline="0">
                <a:solidFill>
                  <a:schemeClr val="accent2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1pPr>
            <a:lvl2pPr marL="818278" indent="-314721" algn="l" defTabSz="503556" rtl="0" eaLnBrk="1" latinLnBrk="0" hangingPunct="1">
              <a:spcBef>
                <a:spcPct val="20000"/>
              </a:spcBef>
              <a:buFont typeface="Arial"/>
              <a:buChar char="–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91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2447" indent="-251780" algn="l" defTabSz="503556" rtl="0" eaLnBrk="1" latinLnBrk="0" hangingPunct="1">
              <a:spcBef>
                <a:spcPct val="20000"/>
              </a:spcBef>
              <a:buFont typeface="Arial"/>
              <a:buChar char="–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6001" indent="-251780" algn="l" defTabSz="503556" rtl="0" eaLnBrk="1" latinLnBrk="0" hangingPunct="1">
              <a:spcBef>
                <a:spcPct val="20000"/>
              </a:spcBef>
              <a:buFont typeface="Arial"/>
              <a:buChar char="»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956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3112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667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0229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3600" b="1" dirty="0">
                <a:latin typeface="SourceSansPro-Bold" panose="020B0703030403020204" pitchFamily="34" charset="0"/>
              </a:rPr>
              <a:t>QUESTIONS &amp; ANSWERS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279600" y="6842312"/>
            <a:ext cx="1010411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93587" rtl="0" eaLnBrk="1" latinLnBrk="0" hangingPunct="1">
              <a:defRPr sz="19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6794" algn="l" defTabSz="993587" rtl="0" eaLnBrk="1" latinLnBrk="0" hangingPunct="1">
              <a:defRPr sz="19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3587" algn="l" defTabSz="993587" rtl="0" eaLnBrk="1" latinLnBrk="0" hangingPunct="1">
              <a:defRPr sz="19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0381" algn="l" defTabSz="993587" rtl="0" eaLnBrk="1" latinLnBrk="0" hangingPunct="1">
              <a:defRPr sz="19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7174" algn="l" defTabSz="993587" rtl="0" eaLnBrk="1" latinLnBrk="0" hangingPunct="1">
              <a:defRPr sz="19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3968" algn="l" defTabSz="993587" rtl="0" eaLnBrk="1" latinLnBrk="0" hangingPunct="1">
              <a:defRPr sz="19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0761" algn="l" defTabSz="993587" rtl="0" eaLnBrk="1" latinLnBrk="0" hangingPunct="1">
              <a:defRPr sz="19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7555" algn="l" defTabSz="993587" rtl="0" eaLnBrk="1" latinLnBrk="0" hangingPunct="1">
              <a:defRPr sz="19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4348" algn="l" defTabSz="993587" rtl="0" eaLnBrk="1" latinLnBrk="0" hangingPunct="1">
              <a:defRPr sz="19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fr-FR" sz="70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Henner, SAS de gestion et de courtage d'assurances - Capital de 8 212 500 € - RCS Nanterre 323 377 739 - TVA intra-communautaire FR 48323377739 - Immatriculation ORIAS n° 07.002.039 (www.orias.fr) - Relevant du contrôle de l’ACPR (61 rue </a:t>
            </a:r>
            <a:r>
              <a:rPr lang="fr-FR" sz="700" dirty="0" err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Taitbout</a:t>
            </a:r>
            <a:r>
              <a:rPr lang="fr-FR" sz="70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 - 75436 Paris Cedex 09, www.acpr.banque-france.fr) - Entreprise certifiée ISO 9001 par Bureau Veritas Certification - Siège social : 14 bd du Général Leclerc, 92200 Neuilly-sur-Seine, France - www.henner.com - Réclamations : consulter la rubrique Réclamations sur www.henner.com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261" y="5222380"/>
            <a:ext cx="1329654" cy="132965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1" y="0"/>
            <a:ext cx="10691813" cy="126000"/>
          </a:xfrm>
          <a:prstGeom prst="rect">
            <a:avLst/>
          </a:prstGeom>
          <a:solidFill>
            <a:srgbClr val="00338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-1" y="7433675"/>
            <a:ext cx="10691813" cy="126000"/>
          </a:xfrm>
          <a:prstGeom prst="rect">
            <a:avLst/>
          </a:prstGeom>
          <a:solidFill>
            <a:srgbClr val="00338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6" name="Groupe 15"/>
          <p:cNvGrpSpPr/>
          <p:nvPr/>
        </p:nvGrpSpPr>
        <p:grpSpPr>
          <a:xfrm>
            <a:off x="3156979" y="4473322"/>
            <a:ext cx="4349353" cy="366000"/>
            <a:chOff x="3156979" y="4473322"/>
            <a:chExt cx="4349353" cy="366000"/>
          </a:xfrm>
        </p:grpSpPr>
        <p:cxnSp>
          <p:nvCxnSpPr>
            <p:cNvPr id="4" name="Connecteur droit 3"/>
            <p:cNvCxnSpPr/>
            <p:nvPr/>
          </p:nvCxnSpPr>
          <p:spPr>
            <a:xfrm>
              <a:off x="3156979" y="4474373"/>
              <a:ext cx="4349353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979" y="4473322"/>
              <a:ext cx="4349353" cy="366000"/>
            </a:xfrm>
            <a:prstGeom prst="rect">
              <a:avLst/>
            </a:prstGeom>
          </p:spPr>
        </p:pic>
      </p:grpSp>
      <p:grpSp>
        <p:nvGrpSpPr>
          <p:cNvPr id="15" name="Groupe 14"/>
          <p:cNvGrpSpPr/>
          <p:nvPr/>
        </p:nvGrpSpPr>
        <p:grpSpPr>
          <a:xfrm>
            <a:off x="3156978" y="1487134"/>
            <a:ext cx="4349355" cy="366000"/>
            <a:chOff x="3156978" y="1487134"/>
            <a:chExt cx="4349355" cy="366000"/>
          </a:xfrm>
        </p:grpSpPr>
        <p:cxnSp>
          <p:nvCxnSpPr>
            <p:cNvPr id="3" name="Connecteur droit 2"/>
            <p:cNvCxnSpPr/>
            <p:nvPr/>
          </p:nvCxnSpPr>
          <p:spPr>
            <a:xfrm>
              <a:off x="3156979" y="1852082"/>
              <a:ext cx="4349354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156978" y="1487134"/>
              <a:ext cx="4349353" cy="366000"/>
            </a:xfrm>
            <a:prstGeom prst="rect">
              <a:avLst/>
            </a:prstGeom>
          </p:spPr>
        </p:pic>
      </p:grpSp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053" y="2157890"/>
            <a:ext cx="457201" cy="80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71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79D3B182-98FB-4E96-92EA-1C34DC81AF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62687" y="286842"/>
            <a:ext cx="9164070" cy="565414"/>
          </a:xfrm>
        </p:spPr>
        <p:txBody>
          <a:bodyPr/>
          <a:lstStyle/>
          <a:p>
            <a:r>
              <a:rPr lang="en-GB" dirty="0"/>
              <a:t>Key information about </a:t>
            </a:r>
            <a:r>
              <a:rPr lang="en-GB" dirty="0" err="1"/>
              <a:t>Henner</a:t>
            </a:r>
            <a:endParaRPr lang="en-GB" dirty="0"/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B87AE968-5A10-4DEA-BFF4-5B8887097CAF}"/>
              </a:ext>
            </a:extLst>
          </p:cNvPr>
          <p:cNvGrpSpPr/>
          <p:nvPr/>
        </p:nvGrpSpPr>
        <p:grpSpPr>
          <a:xfrm>
            <a:off x="7044785" y="1987559"/>
            <a:ext cx="3348000" cy="1508400"/>
            <a:chOff x="3532298" y="1175206"/>
            <a:chExt cx="2892378" cy="17605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0C8678E-623C-481C-993A-2AAB0960950A}"/>
                </a:ext>
              </a:extLst>
            </p:cNvPr>
            <p:cNvSpPr/>
            <p:nvPr/>
          </p:nvSpPr>
          <p:spPr>
            <a:xfrm>
              <a:off x="3532298" y="1175206"/>
              <a:ext cx="2892378" cy="1760500"/>
            </a:xfrm>
            <a:prstGeom prst="rect">
              <a:avLst/>
            </a:prstGeom>
            <a:solidFill>
              <a:srgbClr val="EE8FB1"/>
            </a:solidFill>
            <a:ln w="19050">
              <a:solidFill>
                <a:srgbClr val="EE8F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>
                <a:solidFill>
                  <a:srgbClr val="056980"/>
                </a:solidFill>
              </a:endParaRPr>
            </a:p>
          </p:txBody>
        </p:sp>
        <p:sp>
          <p:nvSpPr>
            <p:cNvPr id="39" name="Espace réservé du texte 23">
              <a:extLst>
                <a:ext uri="{FF2B5EF4-FFF2-40B4-BE49-F238E27FC236}">
                  <a16:creationId xmlns:a16="http://schemas.microsoft.com/office/drawing/2014/main" id="{38D0C177-E4CD-4F62-8A3D-18D5774E8C9B}"/>
                </a:ext>
              </a:extLst>
            </p:cNvPr>
            <p:cNvSpPr txBox="1">
              <a:spLocks/>
            </p:cNvSpPr>
            <p:nvPr/>
          </p:nvSpPr>
          <p:spPr>
            <a:xfrm>
              <a:off x="3579209" y="1277181"/>
              <a:ext cx="2643568" cy="1383194"/>
            </a:xfrm>
            <a:prstGeom prst="rect">
              <a:avLst/>
            </a:prstGeom>
          </p:spPr>
          <p:txBody>
            <a:bodyPr lIns="212520" rIns="21252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fr-FR" sz="6600" b="1" i="0" kern="1200" baseline="0" dirty="0">
                  <a:solidFill>
                    <a:schemeClr val="bg1"/>
                  </a:solidFill>
                  <a:effectLst/>
                  <a:latin typeface="Source Sans Pro" panose="020B0503030403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600" dirty="0"/>
                <a:t>24 years</a:t>
              </a:r>
            </a:p>
          </p:txBody>
        </p:sp>
        <p:sp>
          <p:nvSpPr>
            <p:cNvPr id="40" name="Espace réservé du texte 12">
              <a:extLst>
                <a:ext uri="{FF2B5EF4-FFF2-40B4-BE49-F238E27FC236}">
                  <a16:creationId xmlns:a16="http://schemas.microsoft.com/office/drawing/2014/main" id="{01B273E9-544A-4164-8152-90BCAFD5718C}"/>
                </a:ext>
              </a:extLst>
            </p:cNvPr>
            <p:cNvSpPr txBox="1">
              <a:spLocks/>
            </p:cNvSpPr>
            <p:nvPr/>
          </p:nvSpPr>
          <p:spPr>
            <a:xfrm>
              <a:off x="3567573" y="2101792"/>
              <a:ext cx="2643570" cy="660558"/>
            </a:xfrm>
            <a:prstGeom prst="rect">
              <a:avLst/>
            </a:prstGeom>
          </p:spPr>
          <p:txBody>
            <a:bodyPr lIns="297527" rIns="297527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600" b="0" i="0" kern="1200" smtClean="0">
                  <a:solidFill>
                    <a:schemeClr val="bg1"/>
                  </a:solidFill>
                  <a:effectLst/>
                  <a:latin typeface="Source Sans Pro" panose="020B0503030403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of average client lifetime</a:t>
              </a:r>
            </a:p>
            <a:p>
              <a:endParaRPr lang="fr-FR" b="1"/>
            </a:p>
          </p:txBody>
        </p:sp>
      </p:grpSp>
      <p:grpSp>
        <p:nvGrpSpPr>
          <p:cNvPr id="70" name="Groupe 69">
            <a:extLst>
              <a:ext uri="{FF2B5EF4-FFF2-40B4-BE49-F238E27FC236}">
                <a16:creationId xmlns:a16="http://schemas.microsoft.com/office/drawing/2014/main" id="{7AC88DA3-DCE9-4FD3-B92B-F4B600B22E58}"/>
              </a:ext>
            </a:extLst>
          </p:cNvPr>
          <p:cNvGrpSpPr/>
          <p:nvPr/>
        </p:nvGrpSpPr>
        <p:grpSpPr>
          <a:xfrm>
            <a:off x="876813" y="3632187"/>
            <a:ext cx="8938186" cy="3165743"/>
            <a:chOff x="1899163" y="3383611"/>
            <a:chExt cx="8938186" cy="3165743"/>
          </a:xfrm>
        </p:grpSpPr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01AEE92E-B088-4A9B-94AB-BFFB82C89804}"/>
                </a:ext>
              </a:extLst>
            </p:cNvPr>
            <p:cNvGrpSpPr/>
            <p:nvPr/>
          </p:nvGrpSpPr>
          <p:grpSpPr>
            <a:xfrm>
              <a:off x="7785012" y="3395328"/>
              <a:ext cx="3052337" cy="1508464"/>
              <a:chOff x="756824" y="3085301"/>
              <a:chExt cx="2891309" cy="1764394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4663762-9070-472C-8C8E-DC6398E853FD}"/>
                  </a:ext>
                </a:extLst>
              </p:cNvPr>
              <p:cNvSpPr/>
              <p:nvPr/>
            </p:nvSpPr>
            <p:spPr>
              <a:xfrm>
                <a:off x="756824" y="3085301"/>
                <a:ext cx="2891309" cy="1764394"/>
              </a:xfrm>
              <a:prstGeom prst="rect">
                <a:avLst/>
              </a:prstGeom>
              <a:solidFill>
                <a:srgbClr val="94BAD1"/>
              </a:solidFill>
              <a:ln w="19050">
                <a:solidFill>
                  <a:srgbClr val="94BA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 dirty="0">
                  <a:solidFill>
                    <a:srgbClr val="056980"/>
                  </a:solidFill>
                </a:endParaRPr>
              </a:p>
            </p:txBody>
          </p:sp>
          <p:sp>
            <p:nvSpPr>
              <p:cNvPr id="43" name="Espace réservé du texte 23">
                <a:extLst>
                  <a:ext uri="{FF2B5EF4-FFF2-40B4-BE49-F238E27FC236}">
                    <a16:creationId xmlns:a16="http://schemas.microsoft.com/office/drawing/2014/main" id="{61D7AFE8-E2C3-4BB0-BC97-A4630FFC40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3736" y="3187276"/>
                <a:ext cx="2643568" cy="1383194"/>
              </a:xfrm>
              <a:prstGeom prst="rect">
                <a:avLst/>
              </a:prstGeom>
            </p:spPr>
            <p:txBody>
              <a:bodyPr lIns="212520" rIns="212520"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fr-FR" sz="6600" b="1" i="0" kern="1200" baseline="0" dirty="0">
                    <a:solidFill>
                      <a:schemeClr val="bg1"/>
                    </a:solidFill>
                    <a:effectLst/>
                    <a:latin typeface="Source Sans Pro" panose="020B0503030403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800"/>
                  <a:t>2,1 </a:t>
                </a:r>
                <a:r>
                  <a:rPr lang="en-US" sz="3200"/>
                  <a:t>m</a:t>
                </a:r>
              </a:p>
            </p:txBody>
          </p:sp>
          <p:sp>
            <p:nvSpPr>
              <p:cNvPr id="44" name="Espace réservé du texte 12">
                <a:extLst>
                  <a:ext uri="{FF2B5EF4-FFF2-40B4-BE49-F238E27FC236}">
                    <a16:creationId xmlns:a16="http://schemas.microsoft.com/office/drawing/2014/main" id="{06DF9E20-F03F-48FA-B1CA-938EF5F3A7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2100" y="4011887"/>
                <a:ext cx="2643570" cy="833914"/>
              </a:xfrm>
              <a:prstGeom prst="rect">
                <a:avLst/>
              </a:prstGeom>
            </p:spPr>
            <p:txBody>
              <a:bodyPr lIns="297527" rIns="297527"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en-US" sz="1600" b="0" i="0" kern="1200" smtClean="0">
                    <a:solidFill>
                      <a:schemeClr val="bg1"/>
                    </a:solidFill>
                    <a:effectLst/>
                    <a:latin typeface="Source Sans Pro" panose="020B0503030403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/>
                  <a:t>Insured persons</a:t>
                </a:r>
              </a:p>
            </p:txBody>
          </p:sp>
        </p:grpSp>
        <p:grpSp>
          <p:nvGrpSpPr>
            <p:cNvPr id="45" name="Groupe 44">
              <a:extLst>
                <a:ext uri="{FF2B5EF4-FFF2-40B4-BE49-F238E27FC236}">
                  <a16:creationId xmlns:a16="http://schemas.microsoft.com/office/drawing/2014/main" id="{C6C3E04F-6D26-4848-8787-243E51995198}"/>
                </a:ext>
              </a:extLst>
            </p:cNvPr>
            <p:cNvGrpSpPr/>
            <p:nvPr/>
          </p:nvGrpSpPr>
          <p:grpSpPr>
            <a:xfrm>
              <a:off x="1899163" y="3391134"/>
              <a:ext cx="2803083" cy="1512658"/>
              <a:chOff x="3567573" y="1195706"/>
              <a:chExt cx="2655205" cy="1769299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C63F779-216E-4579-8BDE-6C8DFD362927}"/>
                  </a:ext>
                </a:extLst>
              </p:cNvPr>
              <p:cNvSpPr/>
              <p:nvPr/>
            </p:nvSpPr>
            <p:spPr>
              <a:xfrm>
                <a:off x="3576838" y="1195706"/>
                <a:ext cx="2645940" cy="1769299"/>
              </a:xfrm>
              <a:prstGeom prst="rect">
                <a:avLst/>
              </a:prstGeom>
              <a:solidFill>
                <a:srgbClr val="95937A"/>
              </a:solidFill>
              <a:ln w="19050">
                <a:solidFill>
                  <a:srgbClr val="95937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>
                  <a:solidFill>
                    <a:srgbClr val="056980"/>
                  </a:solidFill>
                </a:endParaRPr>
              </a:p>
            </p:txBody>
          </p:sp>
          <p:sp>
            <p:nvSpPr>
              <p:cNvPr id="47" name="Espace réservé du texte 23">
                <a:extLst>
                  <a:ext uri="{FF2B5EF4-FFF2-40B4-BE49-F238E27FC236}">
                    <a16:creationId xmlns:a16="http://schemas.microsoft.com/office/drawing/2014/main" id="{F56B1088-EA9C-4920-8436-3629DAE6C8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79209" y="1277181"/>
                <a:ext cx="2643568" cy="1383194"/>
              </a:xfrm>
              <a:prstGeom prst="rect">
                <a:avLst/>
              </a:prstGeom>
            </p:spPr>
            <p:txBody>
              <a:bodyPr lIns="212520" rIns="212520"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fr-FR" sz="6600" b="1" i="0" kern="1200" baseline="0" dirty="0">
                    <a:solidFill>
                      <a:schemeClr val="bg1"/>
                    </a:solidFill>
                    <a:effectLst/>
                    <a:latin typeface="Source Sans Pro" panose="020B0503030403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800" dirty="0"/>
                  <a:t>30 %</a:t>
                </a:r>
                <a:endParaRPr lang="en-US" sz="3200" dirty="0"/>
              </a:p>
            </p:txBody>
          </p:sp>
          <p:sp>
            <p:nvSpPr>
              <p:cNvPr id="48" name="Espace réservé du texte 12">
                <a:extLst>
                  <a:ext uri="{FF2B5EF4-FFF2-40B4-BE49-F238E27FC236}">
                    <a16:creationId xmlns:a16="http://schemas.microsoft.com/office/drawing/2014/main" id="{7FFED588-0078-4640-BCE6-02A6251246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7573" y="2101792"/>
                <a:ext cx="2643570" cy="660558"/>
              </a:xfrm>
              <a:prstGeom prst="rect">
                <a:avLst/>
              </a:prstGeom>
            </p:spPr>
            <p:txBody>
              <a:bodyPr lIns="297527" rIns="297527"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en-US" sz="1600" b="0" i="0" kern="1200" smtClean="0">
                    <a:solidFill>
                      <a:schemeClr val="bg1"/>
                    </a:solidFill>
                    <a:effectLst/>
                    <a:latin typeface="Source Sans Pro" panose="020B0503030403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/>
                  <a:t>of our activity is performed international</a:t>
                </a:r>
              </a:p>
            </p:txBody>
          </p:sp>
        </p:grpSp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FFE43420-3998-42BD-A1DD-BCE6FC93F762}"/>
                </a:ext>
              </a:extLst>
            </p:cNvPr>
            <p:cNvGrpSpPr/>
            <p:nvPr/>
          </p:nvGrpSpPr>
          <p:grpSpPr>
            <a:xfrm>
              <a:off x="1899163" y="5072698"/>
              <a:ext cx="2822627" cy="1476656"/>
              <a:chOff x="3549059" y="1208082"/>
              <a:chExt cx="2673718" cy="1720383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D4D85EB-EAC2-4F13-A8F2-9FC439AEAECB}"/>
                  </a:ext>
                </a:extLst>
              </p:cNvPr>
              <p:cNvSpPr/>
              <p:nvPr/>
            </p:nvSpPr>
            <p:spPr>
              <a:xfrm>
                <a:off x="3549059" y="1208082"/>
                <a:ext cx="2673718" cy="1720383"/>
              </a:xfrm>
              <a:prstGeom prst="rect">
                <a:avLst/>
              </a:prstGeom>
              <a:solidFill>
                <a:srgbClr val="EE8FB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>
                  <a:solidFill>
                    <a:srgbClr val="056980"/>
                  </a:solidFill>
                </a:endParaRPr>
              </a:p>
            </p:txBody>
          </p:sp>
          <p:sp>
            <p:nvSpPr>
              <p:cNvPr id="51" name="Espace réservé du texte 23">
                <a:extLst>
                  <a:ext uri="{FF2B5EF4-FFF2-40B4-BE49-F238E27FC236}">
                    <a16:creationId xmlns:a16="http://schemas.microsoft.com/office/drawing/2014/main" id="{AE79AA3F-56BC-42AA-9522-D99F2FE044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79209" y="1277181"/>
                <a:ext cx="2643568" cy="1383194"/>
              </a:xfrm>
              <a:prstGeom prst="rect">
                <a:avLst/>
              </a:prstGeom>
              <a:ln>
                <a:noFill/>
              </a:ln>
            </p:spPr>
            <p:txBody>
              <a:bodyPr lIns="212520" rIns="212520"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fr-FR" sz="6600" b="1" i="0" kern="1200" baseline="0" dirty="0">
                    <a:solidFill>
                      <a:schemeClr val="bg1"/>
                    </a:solidFill>
                    <a:effectLst/>
                    <a:latin typeface="Source Sans Pro" panose="020B0503030403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800" dirty="0"/>
                  <a:t>1,6 </a:t>
                </a:r>
                <a:r>
                  <a:rPr lang="en-US" sz="3200" dirty="0"/>
                  <a:t>m</a:t>
                </a:r>
              </a:p>
            </p:txBody>
          </p:sp>
          <p:sp>
            <p:nvSpPr>
              <p:cNvPr id="52" name="Espace réservé du texte 12">
                <a:extLst>
                  <a:ext uri="{FF2B5EF4-FFF2-40B4-BE49-F238E27FC236}">
                    <a16:creationId xmlns:a16="http://schemas.microsoft.com/office/drawing/2014/main" id="{845EF517-5185-4918-B373-EAAE3EEDE3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7573" y="2101792"/>
                <a:ext cx="2643570" cy="660558"/>
              </a:xfrm>
              <a:prstGeom prst="rect">
                <a:avLst/>
              </a:prstGeom>
              <a:ln>
                <a:noFill/>
              </a:ln>
            </p:spPr>
            <p:txBody>
              <a:bodyPr lIns="297527" rIns="297527"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en-US" sz="1600" b="0" i="0" kern="1200" smtClean="0">
                    <a:solidFill>
                      <a:schemeClr val="bg1"/>
                    </a:solidFill>
                    <a:effectLst/>
                    <a:latin typeface="Source Sans Pro" panose="020B0503030403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Medical providers worldwide</a:t>
                </a:r>
              </a:p>
            </p:txBody>
          </p:sp>
        </p:grpSp>
        <p:grpSp>
          <p:nvGrpSpPr>
            <p:cNvPr id="53" name="Groupe 52">
              <a:extLst>
                <a:ext uri="{FF2B5EF4-FFF2-40B4-BE49-F238E27FC236}">
                  <a16:creationId xmlns:a16="http://schemas.microsoft.com/office/drawing/2014/main" id="{E3AA0215-F22C-4C23-A688-A5AC13CC729A}"/>
                </a:ext>
              </a:extLst>
            </p:cNvPr>
            <p:cNvGrpSpPr/>
            <p:nvPr/>
          </p:nvGrpSpPr>
          <p:grpSpPr>
            <a:xfrm>
              <a:off x="4840487" y="5066201"/>
              <a:ext cx="2803082" cy="1476657"/>
              <a:chOff x="3567573" y="1168242"/>
              <a:chExt cx="2655204" cy="1727190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834C93FF-9BE3-4A42-A874-C93A883986EE}"/>
                  </a:ext>
                </a:extLst>
              </p:cNvPr>
              <p:cNvSpPr/>
              <p:nvPr/>
            </p:nvSpPr>
            <p:spPr>
              <a:xfrm>
                <a:off x="3579208" y="1168242"/>
                <a:ext cx="2643569" cy="1727190"/>
              </a:xfrm>
              <a:prstGeom prst="rect">
                <a:avLst/>
              </a:prstGeom>
              <a:solidFill>
                <a:srgbClr val="94BAD1"/>
              </a:solidFill>
              <a:ln w="19050">
                <a:solidFill>
                  <a:srgbClr val="94BA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>
                  <a:solidFill>
                    <a:srgbClr val="056980"/>
                  </a:solidFill>
                </a:endParaRPr>
              </a:p>
            </p:txBody>
          </p:sp>
          <p:sp>
            <p:nvSpPr>
              <p:cNvPr id="55" name="Espace réservé du texte 23">
                <a:extLst>
                  <a:ext uri="{FF2B5EF4-FFF2-40B4-BE49-F238E27FC236}">
                    <a16:creationId xmlns:a16="http://schemas.microsoft.com/office/drawing/2014/main" id="{D49DDF47-3AF9-4363-A083-7B5247ABE7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79209" y="1277181"/>
                <a:ext cx="2643568" cy="1383194"/>
              </a:xfrm>
              <a:prstGeom prst="rect">
                <a:avLst/>
              </a:prstGeom>
            </p:spPr>
            <p:txBody>
              <a:bodyPr lIns="212520" rIns="212520"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fr-FR" sz="6600" b="1" i="0" kern="1200" baseline="0" dirty="0">
                    <a:solidFill>
                      <a:schemeClr val="bg1"/>
                    </a:solidFill>
                    <a:effectLst/>
                    <a:latin typeface="Source Sans Pro" panose="020B0503030403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800"/>
                  <a:t>15 000</a:t>
                </a:r>
              </a:p>
            </p:txBody>
          </p:sp>
          <p:sp>
            <p:nvSpPr>
              <p:cNvPr id="56" name="Espace réservé du texte 12">
                <a:extLst>
                  <a:ext uri="{FF2B5EF4-FFF2-40B4-BE49-F238E27FC236}">
                    <a16:creationId xmlns:a16="http://schemas.microsoft.com/office/drawing/2014/main" id="{F9B7E619-6D6D-4562-BE9B-A501841D23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7573" y="2101792"/>
                <a:ext cx="2643570" cy="660558"/>
              </a:xfrm>
              <a:prstGeom prst="rect">
                <a:avLst/>
              </a:prstGeom>
            </p:spPr>
            <p:txBody>
              <a:bodyPr lIns="297527" rIns="297527"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en-US" sz="1600" b="0" i="0" kern="1200" smtClean="0">
                    <a:solidFill>
                      <a:schemeClr val="bg1"/>
                    </a:solidFill>
                    <a:effectLst/>
                    <a:latin typeface="Source Sans Pro" panose="020B0503030403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/>
                  <a:t>Of different size companies and organizations</a:t>
                </a:r>
              </a:p>
            </p:txBody>
          </p:sp>
        </p:grpSp>
        <p:grpSp>
          <p:nvGrpSpPr>
            <p:cNvPr id="57" name="Groupe 56">
              <a:extLst>
                <a:ext uri="{FF2B5EF4-FFF2-40B4-BE49-F238E27FC236}">
                  <a16:creationId xmlns:a16="http://schemas.microsoft.com/office/drawing/2014/main" id="{5E3C26B4-C5E3-4C8E-9BCC-F169A9C209CD}"/>
                </a:ext>
              </a:extLst>
            </p:cNvPr>
            <p:cNvGrpSpPr/>
            <p:nvPr/>
          </p:nvGrpSpPr>
          <p:grpSpPr>
            <a:xfrm>
              <a:off x="4840490" y="3383611"/>
              <a:ext cx="2806280" cy="1512657"/>
              <a:chOff x="3564546" y="1175206"/>
              <a:chExt cx="2658233" cy="1769298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83FFB30-6B47-411B-ADA2-F31036B7C92D}"/>
                  </a:ext>
                </a:extLst>
              </p:cNvPr>
              <p:cNvSpPr/>
              <p:nvPr/>
            </p:nvSpPr>
            <p:spPr>
              <a:xfrm>
                <a:off x="3564546" y="1175206"/>
                <a:ext cx="2658233" cy="1769298"/>
              </a:xfrm>
              <a:prstGeom prst="rect">
                <a:avLst/>
              </a:prstGeom>
              <a:solidFill>
                <a:srgbClr val="025371"/>
              </a:solidFill>
              <a:ln w="19050">
                <a:solidFill>
                  <a:srgbClr val="0253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>
                  <a:solidFill>
                    <a:srgbClr val="EE8FB1"/>
                  </a:solidFill>
                </a:endParaRPr>
              </a:p>
            </p:txBody>
          </p:sp>
          <p:sp>
            <p:nvSpPr>
              <p:cNvPr id="59" name="Espace réservé du texte 23">
                <a:extLst>
                  <a:ext uri="{FF2B5EF4-FFF2-40B4-BE49-F238E27FC236}">
                    <a16:creationId xmlns:a16="http://schemas.microsoft.com/office/drawing/2014/main" id="{F33AF4BB-D4E5-4442-A4A4-8B5F66684A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79209" y="1277181"/>
                <a:ext cx="2643568" cy="1383194"/>
              </a:xfrm>
              <a:prstGeom prst="rect">
                <a:avLst/>
              </a:prstGeom>
            </p:spPr>
            <p:txBody>
              <a:bodyPr lIns="212520" rIns="212520"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fr-FR" sz="6600" b="1" i="0" kern="1200" baseline="0" dirty="0">
                    <a:solidFill>
                      <a:schemeClr val="bg1"/>
                    </a:solidFill>
                    <a:effectLst/>
                    <a:latin typeface="Source Sans Pro" panose="020B0503030403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800" dirty="0"/>
                  <a:t>1600</a:t>
                </a:r>
                <a:endParaRPr lang="fr-FR" sz="3200" dirty="0"/>
              </a:p>
            </p:txBody>
          </p:sp>
          <p:sp>
            <p:nvSpPr>
              <p:cNvPr id="60" name="Espace réservé du texte 12">
                <a:extLst>
                  <a:ext uri="{FF2B5EF4-FFF2-40B4-BE49-F238E27FC236}">
                    <a16:creationId xmlns:a16="http://schemas.microsoft.com/office/drawing/2014/main" id="{4D83943A-6066-44FB-AF6D-B5A3E2128A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7573" y="2101792"/>
                <a:ext cx="2643570" cy="660558"/>
              </a:xfrm>
              <a:prstGeom prst="rect">
                <a:avLst/>
              </a:prstGeom>
            </p:spPr>
            <p:txBody>
              <a:bodyPr lIns="297527" rIns="297527"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en-US" sz="1600" b="0" i="0" kern="1200" smtClean="0">
                    <a:solidFill>
                      <a:schemeClr val="bg1"/>
                    </a:solidFill>
                    <a:effectLst/>
                    <a:latin typeface="Source Sans Pro" panose="020B0503030403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dirty="0"/>
                  <a:t>Employees</a:t>
                </a:r>
                <a:endParaRPr lang="fr-FR" b="1" dirty="0"/>
              </a:p>
            </p:txBody>
          </p:sp>
        </p:grpSp>
        <p:grpSp>
          <p:nvGrpSpPr>
            <p:cNvPr id="61" name="Groupe 60">
              <a:extLst>
                <a:ext uri="{FF2B5EF4-FFF2-40B4-BE49-F238E27FC236}">
                  <a16:creationId xmlns:a16="http://schemas.microsoft.com/office/drawing/2014/main" id="{79B1CECD-44C6-4E55-B4CE-508C57702242}"/>
                </a:ext>
              </a:extLst>
            </p:cNvPr>
            <p:cNvGrpSpPr/>
            <p:nvPr/>
          </p:nvGrpSpPr>
          <p:grpSpPr>
            <a:xfrm>
              <a:off x="7774548" y="5072155"/>
              <a:ext cx="3062801" cy="1456849"/>
              <a:chOff x="3526287" y="1175206"/>
              <a:chExt cx="2901222" cy="1704022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B631D6B-EA1D-4274-8D8C-BC78B6F4E970}"/>
                  </a:ext>
                </a:extLst>
              </p:cNvPr>
              <p:cNvSpPr/>
              <p:nvPr/>
            </p:nvSpPr>
            <p:spPr>
              <a:xfrm>
                <a:off x="3526287" y="1175206"/>
                <a:ext cx="2901222" cy="1704022"/>
              </a:xfrm>
              <a:prstGeom prst="rect">
                <a:avLst/>
              </a:prstGeom>
              <a:solidFill>
                <a:srgbClr val="95937A"/>
              </a:solidFill>
              <a:ln w="19050">
                <a:solidFill>
                  <a:srgbClr val="95937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>
                  <a:solidFill>
                    <a:srgbClr val="056980"/>
                  </a:solidFill>
                </a:endParaRPr>
              </a:p>
            </p:txBody>
          </p:sp>
          <p:sp>
            <p:nvSpPr>
              <p:cNvPr id="63" name="Espace réservé du texte 23">
                <a:extLst>
                  <a:ext uri="{FF2B5EF4-FFF2-40B4-BE49-F238E27FC236}">
                    <a16:creationId xmlns:a16="http://schemas.microsoft.com/office/drawing/2014/main" id="{5B72C03F-8050-4E41-B49F-51F3F065B8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79209" y="1277181"/>
                <a:ext cx="2643568" cy="1383194"/>
              </a:xfrm>
              <a:prstGeom prst="rect">
                <a:avLst/>
              </a:prstGeom>
            </p:spPr>
            <p:txBody>
              <a:bodyPr lIns="212520" rIns="212520"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fr-FR" sz="6600" b="1" i="0" kern="1200" baseline="0" dirty="0">
                    <a:solidFill>
                      <a:schemeClr val="bg1"/>
                    </a:solidFill>
                    <a:effectLst/>
                    <a:latin typeface="Source Sans Pro" panose="020B0503030403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sz="4800"/>
                  <a:t>95/100</a:t>
                </a:r>
                <a:endParaRPr lang="fr-FR" sz="3200"/>
              </a:p>
            </p:txBody>
          </p:sp>
          <p:sp>
            <p:nvSpPr>
              <p:cNvPr id="64" name="Espace réservé du texte 12">
                <a:extLst>
                  <a:ext uri="{FF2B5EF4-FFF2-40B4-BE49-F238E27FC236}">
                    <a16:creationId xmlns:a16="http://schemas.microsoft.com/office/drawing/2014/main" id="{BA6B5B2F-45D7-4BA1-9178-221FF56FD3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7573" y="2101792"/>
                <a:ext cx="2643570" cy="660558"/>
              </a:xfrm>
              <a:prstGeom prst="rect">
                <a:avLst/>
              </a:prstGeom>
            </p:spPr>
            <p:txBody>
              <a:bodyPr lIns="297527" rIns="297527"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en-US" sz="1600" b="0" i="0" kern="1200" smtClean="0">
                    <a:solidFill>
                      <a:schemeClr val="bg1"/>
                    </a:solidFill>
                    <a:effectLst/>
                    <a:latin typeface="Source Sans Pro" panose="020B0503030403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/>
                  <a:t>Gender equality index</a:t>
                </a:r>
              </a:p>
            </p:txBody>
          </p:sp>
        </p:grp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017EDD4D-860B-431F-A766-7EB5FC70070F}"/>
              </a:ext>
            </a:extLst>
          </p:cNvPr>
          <p:cNvSpPr/>
          <p:nvPr/>
        </p:nvSpPr>
        <p:spPr>
          <a:xfrm>
            <a:off x="198958" y="1989397"/>
            <a:ext cx="3348000" cy="1508400"/>
          </a:xfrm>
          <a:prstGeom prst="rect">
            <a:avLst/>
          </a:prstGeom>
          <a:solidFill>
            <a:srgbClr val="212A56"/>
          </a:solidFill>
          <a:ln w="19050">
            <a:solidFill>
              <a:srgbClr val="212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056980"/>
              </a:solidFill>
            </a:endParaRPr>
          </a:p>
        </p:txBody>
      </p:sp>
      <p:sp>
        <p:nvSpPr>
          <p:cNvPr id="67" name="Espace réservé du texte 23">
            <a:extLst>
              <a:ext uri="{FF2B5EF4-FFF2-40B4-BE49-F238E27FC236}">
                <a16:creationId xmlns:a16="http://schemas.microsoft.com/office/drawing/2014/main" id="{733B4123-22E4-4084-BAD5-0DCB95C3F794}"/>
              </a:ext>
            </a:extLst>
          </p:cNvPr>
          <p:cNvSpPr txBox="1">
            <a:spLocks/>
          </p:cNvSpPr>
          <p:nvPr/>
        </p:nvSpPr>
        <p:spPr>
          <a:xfrm>
            <a:off x="264652" y="1915320"/>
            <a:ext cx="3797315" cy="1508400"/>
          </a:xfrm>
          <a:prstGeom prst="rect">
            <a:avLst/>
          </a:prstGeom>
        </p:spPr>
        <p:txBody>
          <a:bodyPr lIns="212520" rIns="21252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6600" b="1" i="0" kern="1200" baseline="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2400" dirty="0"/>
              <a:t>Leading </a:t>
            </a:r>
            <a:r>
              <a:rPr lang="fr-FR" sz="2400" dirty="0" err="1"/>
              <a:t>independant</a:t>
            </a:r>
            <a:r>
              <a:rPr lang="fr-FR" sz="2400" dirty="0"/>
              <a:t> </a:t>
            </a:r>
            <a:r>
              <a:rPr lang="fr-FR" sz="2400" dirty="0" err="1"/>
              <a:t>administrator</a:t>
            </a:r>
            <a:endParaRPr lang="fr-FR" sz="1400" dirty="0"/>
          </a:p>
          <a:p>
            <a:r>
              <a:rPr lang="en-US" sz="1400" b="0" dirty="0"/>
              <a:t>in employee benefits plans worldwide</a:t>
            </a:r>
          </a:p>
        </p:txBody>
      </p:sp>
      <p:grpSp>
        <p:nvGrpSpPr>
          <p:cNvPr id="71" name="Groupe 70">
            <a:extLst>
              <a:ext uri="{FF2B5EF4-FFF2-40B4-BE49-F238E27FC236}">
                <a16:creationId xmlns:a16="http://schemas.microsoft.com/office/drawing/2014/main" id="{70A9683D-8F1C-4BAB-896C-CF09C6BC22DB}"/>
              </a:ext>
            </a:extLst>
          </p:cNvPr>
          <p:cNvGrpSpPr/>
          <p:nvPr/>
        </p:nvGrpSpPr>
        <p:grpSpPr>
          <a:xfrm>
            <a:off x="3680856" y="1987559"/>
            <a:ext cx="3348000" cy="1620106"/>
            <a:chOff x="4352433" y="1738983"/>
            <a:chExt cx="3470277" cy="1620106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DF6F001-5037-49B2-8CDE-5B9D631697AE}"/>
                </a:ext>
              </a:extLst>
            </p:cNvPr>
            <p:cNvSpPr/>
            <p:nvPr/>
          </p:nvSpPr>
          <p:spPr>
            <a:xfrm>
              <a:off x="4352433" y="1738983"/>
              <a:ext cx="3348000" cy="1508400"/>
            </a:xfrm>
            <a:prstGeom prst="rect">
              <a:avLst/>
            </a:prstGeom>
            <a:solidFill>
              <a:srgbClr val="056980"/>
            </a:solidFill>
            <a:ln w="19050">
              <a:solidFill>
                <a:srgbClr val="0569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>
                <a:solidFill>
                  <a:srgbClr val="056980"/>
                </a:solidFill>
              </a:endParaRPr>
            </a:p>
          </p:txBody>
        </p:sp>
        <p:sp>
          <p:nvSpPr>
            <p:cNvPr id="68" name="Espace réservé du texte 23">
              <a:extLst>
                <a:ext uri="{FF2B5EF4-FFF2-40B4-BE49-F238E27FC236}">
                  <a16:creationId xmlns:a16="http://schemas.microsoft.com/office/drawing/2014/main" id="{C8B0CB97-7D7C-45B6-85E1-FAC00D8678BD}"/>
                </a:ext>
              </a:extLst>
            </p:cNvPr>
            <p:cNvSpPr txBox="1">
              <a:spLocks/>
            </p:cNvSpPr>
            <p:nvPr/>
          </p:nvSpPr>
          <p:spPr>
            <a:xfrm>
              <a:off x="4474710" y="1850689"/>
              <a:ext cx="3348000" cy="1508400"/>
            </a:xfrm>
            <a:prstGeom prst="rect">
              <a:avLst/>
            </a:prstGeom>
          </p:spPr>
          <p:txBody>
            <a:bodyPr lIns="212520" rIns="212520" anchor="ctr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fr-FR" sz="6600" b="1" i="0" kern="1200" baseline="0" dirty="0">
                  <a:solidFill>
                    <a:schemeClr val="bg1"/>
                  </a:solidFill>
                  <a:effectLst/>
                  <a:latin typeface="Source Sans Pro" panose="020B0503030403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000" dirty="0"/>
                <a:t>30 </a:t>
              </a:r>
              <a:r>
                <a:rPr lang="en-US" sz="3600" dirty="0"/>
                <a:t>years</a:t>
              </a:r>
              <a:endParaRPr lang="en-US" sz="2400" dirty="0"/>
            </a:p>
            <a:p>
              <a:r>
                <a:rPr lang="en-US" sz="1400" b="0" dirty="0"/>
                <a:t>of experience with                 International organizations and                                    non-governmental organizations</a:t>
              </a:r>
            </a:p>
            <a:p>
              <a:endParaRPr lang="fr-FR" sz="1200" b="0" dirty="0"/>
            </a:p>
          </p:txBody>
        </p:sp>
      </p:grpSp>
      <p:sp>
        <p:nvSpPr>
          <p:cNvPr id="69" name="Espace réservé du texte 8">
            <a:extLst>
              <a:ext uri="{FF2B5EF4-FFF2-40B4-BE49-F238E27FC236}">
                <a16:creationId xmlns:a16="http://schemas.microsoft.com/office/drawing/2014/main" id="{79D794CF-8C13-4242-98FB-E2AB3A933F67}"/>
              </a:ext>
            </a:extLst>
          </p:cNvPr>
          <p:cNvSpPr txBox="1">
            <a:spLocks/>
          </p:cNvSpPr>
          <p:nvPr/>
        </p:nvSpPr>
        <p:spPr>
          <a:xfrm>
            <a:off x="463550" y="1120782"/>
            <a:ext cx="9577095" cy="549231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1653" b="0" i="0" kern="1200" smtClean="0">
                <a:solidFill>
                  <a:srgbClr val="00338E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022229" indent="-427186" algn="l" defTabSz="1190084" rtl="0" eaLnBrk="1" latinLnBrk="0" hangingPunct="1">
              <a:spcBef>
                <a:spcPct val="20000"/>
              </a:spcBef>
              <a:buClr>
                <a:srgbClr val="00338E"/>
              </a:buClr>
              <a:buSzPct val="160000"/>
              <a:buFont typeface="Segoe UI Light" panose="020B0502040204020203" pitchFamily="34" charset="0"/>
              <a:buChar char="›"/>
              <a:defRPr sz="2342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2pPr>
            <a:lvl3pPr marL="1546074" indent="-355989" algn="l" defTabSz="1190084" rtl="0" eaLnBrk="1" latinLnBrk="0" hangingPunct="1">
              <a:spcBef>
                <a:spcPct val="20000"/>
              </a:spcBef>
              <a:buClr>
                <a:srgbClr val="00338E"/>
              </a:buClr>
              <a:buSzPct val="100000"/>
              <a:buFont typeface="Arial" panose="020B0604020202020204" pitchFamily="34" charset="0"/>
              <a:buChar char="•"/>
              <a:defRPr sz="2083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3pPr>
            <a:lvl4pPr marL="2141115" indent="-355989" algn="l" defTabSz="1190084" rtl="0" eaLnBrk="1" latinLnBrk="0" hangingPunct="1">
              <a:spcBef>
                <a:spcPct val="20000"/>
              </a:spcBef>
              <a:buClr>
                <a:srgbClr val="002060"/>
              </a:buClr>
              <a:buSzPct val="80000"/>
              <a:buFont typeface="Source Sans Pro Light" pitchFamily="34" charset="0"/>
              <a:buChar char="−"/>
              <a:defRPr sz="1823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4pPr>
            <a:lvl5pPr marL="2677690" indent="-297521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23" kern="1200">
                <a:solidFill>
                  <a:srgbClr val="595959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5pPr>
            <a:lvl6pPr marL="3272732" indent="-297521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7773" indent="-297521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62816" indent="-297521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57858" indent="-297521" algn="l" defTabSz="119008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GB" sz="1600" dirty="0">
                <a:latin typeface="Source Sans Pro Black"/>
                <a:ea typeface="Source Sans Pro Black"/>
              </a:rPr>
              <a:t>We proudly accompany International Organizations such as EMBL for more than 30 years by providing tailor-made third party administration solutions and medical services for employee benefits plans.</a:t>
            </a:r>
          </a:p>
        </p:txBody>
      </p:sp>
    </p:spTree>
    <p:extLst>
      <p:ext uri="{BB962C8B-B14F-4D97-AF65-F5344CB8AC3E}">
        <p14:creationId xmlns:p14="http://schemas.microsoft.com/office/powerpoint/2010/main" val="1856738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79D3B182-98FB-4E96-92EA-1C34DC81AF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err="1"/>
              <a:t>Henner’s</a:t>
            </a:r>
            <a:r>
              <a:rPr lang="en-GB" dirty="0"/>
              <a:t> worldwide Operations offices</a:t>
            </a:r>
          </a:p>
        </p:txBody>
      </p:sp>
      <p:pic>
        <p:nvPicPr>
          <p:cNvPr id="14" name="Espace réservé du contenu 4">
            <a:extLst>
              <a:ext uri="{FF2B5EF4-FFF2-40B4-BE49-F238E27FC236}">
                <a16:creationId xmlns:a16="http://schemas.microsoft.com/office/drawing/2014/main" id="{72459324-BEDC-460C-B18F-72A185C962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7336" y="2291805"/>
            <a:ext cx="8757139" cy="4774224"/>
          </a:xfrm>
          <a:prstGeom prst="rect">
            <a:avLst/>
          </a:prstGeom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C5DF3972-197E-45BC-9B1C-1064E57FA70F}"/>
              </a:ext>
            </a:extLst>
          </p:cNvPr>
          <p:cNvGrpSpPr/>
          <p:nvPr/>
        </p:nvGrpSpPr>
        <p:grpSpPr>
          <a:xfrm>
            <a:off x="4863773" y="1300223"/>
            <a:ext cx="1746578" cy="2877772"/>
            <a:chOff x="5177162" y="2004048"/>
            <a:chExt cx="2077883" cy="2331116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CE7F064C-A8AC-43C6-B77B-AA19F9F6306E}"/>
                </a:ext>
              </a:extLst>
            </p:cNvPr>
            <p:cNvSpPr/>
            <p:nvPr/>
          </p:nvSpPr>
          <p:spPr>
            <a:xfrm>
              <a:off x="5177162" y="3446966"/>
              <a:ext cx="888198" cy="888198"/>
            </a:xfrm>
            <a:custGeom>
              <a:avLst/>
              <a:gdLst>
                <a:gd name="connsiteX0" fmla="*/ 425196 w 850392"/>
                <a:gd name="connsiteY0" fmla="*/ 0 h 850392"/>
                <a:gd name="connsiteX1" fmla="*/ 850392 w 850392"/>
                <a:gd name="connsiteY1" fmla="*/ 425196 h 850392"/>
                <a:gd name="connsiteX2" fmla="*/ 425196 w 850392"/>
                <a:gd name="connsiteY2" fmla="*/ 850392 h 850392"/>
                <a:gd name="connsiteX3" fmla="*/ 0 w 850392"/>
                <a:gd name="connsiteY3" fmla="*/ 425196 h 850392"/>
                <a:gd name="connsiteX4" fmla="*/ 425196 w 850392"/>
                <a:gd name="connsiteY4" fmla="*/ 0 h 85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392" h="850392">
                  <a:moveTo>
                    <a:pt x="425196" y="0"/>
                  </a:moveTo>
                  <a:cubicBezTo>
                    <a:pt x="660025" y="0"/>
                    <a:pt x="850392" y="190367"/>
                    <a:pt x="850392" y="425196"/>
                  </a:cubicBezTo>
                  <a:cubicBezTo>
                    <a:pt x="850392" y="660025"/>
                    <a:pt x="660025" y="850392"/>
                    <a:pt x="425196" y="850392"/>
                  </a:cubicBezTo>
                  <a:cubicBezTo>
                    <a:pt x="190367" y="850392"/>
                    <a:pt x="0" y="660025"/>
                    <a:pt x="0" y="425196"/>
                  </a:cubicBezTo>
                  <a:cubicBezTo>
                    <a:pt x="0" y="190367"/>
                    <a:pt x="190367" y="0"/>
                    <a:pt x="425196" y="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28575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0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74FC7279-9024-43B5-B235-C1EB1BFDE87B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 flipH="1">
              <a:off x="5621261" y="2004048"/>
              <a:ext cx="1633784" cy="1442918"/>
            </a:xfrm>
            <a:prstGeom prst="line">
              <a:avLst/>
            </a:prstGeom>
            <a:ln w="2857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5BDAF5C2-3F2D-42B1-A7E6-53890BFED5B8}"/>
              </a:ext>
            </a:extLst>
          </p:cNvPr>
          <p:cNvSpPr/>
          <p:nvPr/>
        </p:nvSpPr>
        <p:spPr>
          <a:xfrm>
            <a:off x="6700117" y="412772"/>
            <a:ext cx="3914095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EUROPE</a:t>
            </a:r>
          </a:p>
          <a:p>
            <a:pPr marL="0" marR="0" lvl="0" indent="0" algn="l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Spain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: Madrid </a:t>
            </a:r>
          </a:p>
          <a:p>
            <a:pPr marL="0" marR="0" lvl="0" indent="0" algn="l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France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: Neuilly-sur-Seine (Paris area)</a:t>
            </a:r>
          </a:p>
          <a:p>
            <a:pPr marL="0" marR="0" lvl="0" indent="0" algn="l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Portugal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: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Lisbon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D593EE38-41D6-4121-AEBF-5FCF95FC8B76}"/>
              </a:ext>
            </a:extLst>
          </p:cNvPr>
          <p:cNvGrpSpPr/>
          <p:nvPr/>
        </p:nvGrpSpPr>
        <p:grpSpPr>
          <a:xfrm rot="10800000">
            <a:off x="7086380" y="4437118"/>
            <a:ext cx="1228794" cy="1860759"/>
            <a:chOff x="4661368" y="3165828"/>
            <a:chExt cx="1228794" cy="1860759"/>
          </a:xfrm>
        </p:grpSpPr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id="{D304FA38-21A1-472F-8F27-174DE1B0C282}"/>
                </a:ext>
              </a:extLst>
            </p:cNvPr>
            <p:cNvSpPr/>
            <p:nvPr/>
          </p:nvSpPr>
          <p:spPr>
            <a:xfrm>
              <a:off x="4661368" y="4053255"/>
              <a:ext cx="973332" cy="973332"/>
            </a:xfrm>
            <a:custGeom>
              <a:avLst/>
              <a:gdLst>
                <a:gd name="connsiteX0" fmla="*/ 425196 w 850392"/>
                <a:gd name="connsiteY0" fmla="*/ 0 h 850392"/>
                <a:gd name="connsiteX1" fmla="*/ 850392 w 850392"/>
                <a:gd name="connsiteY1" fmla="*/ 425196 h 850392"/>
                <a:gd name="connsiteX2" fmla="*/ 425196 w 850392"/>
                <a:gd name="connsiteY2" fmla="*/ 850392 h 850392"/>
                <a:gd name="connsiteX3" fmla="*/ 0 w 850392"/>
                <a:gd name="connsiteY3" fmla="*/ 425196 h 850392"/>
                <a:gd name="connsiteX4" fmla="*/ 425196 w 850392"/>
                <a:gd name="connsiteY4" fmla="*/ 0 h 85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392" h="850392">
                  <a:moveTo>
                    <a:pt x="425196" y="0"/>
                  </a:moveTo>
                  <a:cubicBezTo>
                    <a:pt x="660025" y="0"/>
                    <a:pt x="850392" y="190367"/>
                    <a:pt x="850392" y="425196"/>
                  </a:cubicBezTo>
                  <a:cubicBezTo>
                    <a:pt x="850392" y="660025"/>
                    <a:pt x="660025" y="850392"/>
                    <a:pt x="425196" y="850392"/>
                  </a:cubicBezTo>
                  <a:cubicBezTo>
                    <a:pt x="190367" y="850392"/>
                    <a:pt x="0" y="660025"/>
                    <a:pt x="0" y="425196"/>
                  </a:cubicBezTo>
                  <a:cubicBezTo>
                    <a:pt x="0" y="190367"/>
                    <a:pt x="190367" y="0"/>
                    <a:pt x="425196" y="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28575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0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26DCA3EE-D773-4007-B341-8F96A7FB88B9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 rot="10800000" flipV="1">
              <a:off x="5148034" y="3165828"/>
              <a:ext cx="742128" cy="887427"/>
            </a:xfrm>
            <a:prstGeom prst="line">
              <a:avLst/>
            </a:prstGeom>
            <a:ln w="285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45BDAEF-7721-4932-BFA7-6C94A9434B55}"/>
              </a:ext>
            </a:extLst>
          </p:cNvPr>
          <p:cNvSpPr/>
          <p:nvPr/>
        </p:nvSpPr>
        <p:spPr>
          <a:xfrm>
            <a:off x="6875612" y="6396389"/>
            <a:ext cx="2409901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FC5C77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ASIA</a:t>
            </a:r>
          </a:p>
          <a:p>
            <a:pPr marL="0" marR="0" lvl="0" indent="0" algn="l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Malaysia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: Kuala Lumpur</a:t>
            </a:r>
          </a:p>
          <a:p>
            <a:pPr marL="0" marR="0" lvl="0" indent="0" algn="l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Singapore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007BF29-464D-4D93-9371-09045B6507D4}"/>
              </a:ext>
            </a:extLst>
          </p:cNvPr>
          <p:cNvGrpSpPr/>
          <p:nvPr/>
        </p:nvGrpSpPr>
        <p:grpSpPr>
          <a:xfrm rot="10800000">
            <a:off x="2372299" y="3765087"/>
            <a:ext cx="1086510" cy="1404220"/>
            <a:chOff x="4108555" y="3441237"/>
            <a:chExt cx="1086510" cy="1404220"/>
          </a:xfrm>
        </p:grpSpPr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0DB4FB39-6F3D-4C87-B54D-8AABB33C5836}"/>
                </a:ext>
              </a:extLst>
            </p:cNvPr>
            <p:cNvSpPr/>
            <p:nvPr/>
          </p:nvSpPr>
          <p:spPr>
            <a:xfrm>
              <a:off x="4108555" y="3872125"/>
              <a:ext cx="973332" cy="973332"/>
            </a:xfrm>
            <a:custGeom>
              <a:avLst/>
              <a:gdLst>
                <a:gd name="connsiteX0" fmla="*/ 425196 w 850392"/>
                <a:gd name="connsiteY0" fmla="*/ 0 h 850392"/>
                <a:gd name="connsiteX1" fmla="*/ 850392 w 850392"/>
                <a:gd name="connsiteY1" fmla="*/ 425196 h 850392"/>
                <a:gd name="connsiteX2" fmla="*/ 425196 w 850392"/>
                <a:gd name="connsiteY2" fmla="*/ 850392 h 850392"/>
                <a:gd name="connsiteX3" fmla="*/ 0 w 850392"/>
                <a:gd name="connsiteY3" fmla="*/ 425196 h 850392"/>
                <a:gd name="connsiteX4" fmla="*/ 425196 w 850392"/>
                <a:gd name="connsiteY4" fmla="*/ 0 h 85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392" h="850392">
                  <a:moveTo>
                    <a:pt x="425196" y="0"/>
                  </a:moveTo>
                  <a:cubicBezTo>
                    <a:pt x="660025" y="0"/>
                    <a:pt x="850392" y="190367"/>
                    <a:pt x="850392" y="425196"/>
                  </a:cubicBezTo>
                  <a:cubicBezTo>
                    <a:pt x="850392" y="660025"/>
                    <a:pt x="660025" y="850392"/>
                    <a:pt x="425196" y="850392"/>
                  </a:cubicBezTo>
                  <a:cubicBezTo>
                    <a:pt x="190367" y="850392"/>
                    <a:pt x="0" y="660025"/>
                    <a:pt x="0" y="425196"/>
                  </a:cubicBezTo>
                  <a:cubicBezTo>
                    <a:pt x="0" y="190367"/>
                    <a:pt x="190367" y="0"/>
                    <a:pt x="425196" y="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0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C54568E0-FC0A-4357-AAE4-D266789FED23}"/>
                </a:ext>
              </a:extLst>
            </p:cNvPr>
            <p:cNvCxnSpPr>
              <a:endCxn id="24" idx="0"/>
            </p:cNvCxnSpPr>
            <p:nvPr/>
          </p:nvCxnSpPr>
          <p:spPr>
            <a:xfrm rot="10800000" flipV="1">
              <a:off x="4595221" y="3441237"/>
              <a:ext cx="599844" cy="430888"/>
            </a:xfrm>
            <a:prstGeom prst="line">
              <a:avLst/>
            </a:prstGeom>
            <a:ln w="28575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80C45B35-8865-4105-8D16-FBFADCEACDFF}"/>
              </a:ext>
            </a:extLst>
          </p:cNvPr>
          <p:cNvSpPr/>
          <p:nvPr/>
        </p:nvSpPr>
        <p:spPr>
          <a:xfrm>
            <a:off x="-176617" y="5166940"/>
            <a:ext cx="2848838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71BF95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NORTH AMERICA</a:t>
            </a:r>
          </a:p>
          <a:p>
            <a:pPr marL="0" marR="0" lvl="0" indent="0" algn="r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United States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: Boca Raton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FF1FE5C7-8C18-4399-91B8-AA51946625B4}"/>
              </a:ext>
            </a:extLst>
          </p:cNvPr>
          <p:cNvGrpSpPr/>
          <p:nvPr/>
        </p:nvGrpSpPr>
        <p:grpSpPr>
          <a:xfrm>
            <a:off x="5088411" y="4287789"/>
            <a:ext cx="1124464" cy="1971663"/>
            <a:chOff x="4940896" y="3446966"/>
            <a:chExt cx="1124464" cy="1971663"/>
          </a:xfrm>
        </p:grpSpPr>
        <p:sp>
          <p:nvSpPr>
            <p:cNvPr id="28" name="Forme libre : forme 27">
              <a:extLst>
                <a:ext uri="{FF2B5EF4-FFF2-40B4-BE49-F238E27FC236}">
                  <a16:creationId xmlns:a16="http://schemas.microsoft.com/office/drawing/2014/main" id="{2624A50A-4F24-4F43-A6F2-BE6308B56FAD}"/>
                </a:ext>
              </a:extLst>
            </p:cNvPr>
            <p:cNvSpPr/>
            <p:nvPr/>
          </p:nvSpPr>
          <p:spPr>
            <a:xfrm>
              <a:off x="5177162" y="3446966"/>
              <a:ext cx="888198" cy="888198"/>
            </a:xfrm>
            <a:custGeom>
              <a:avLst/>
              <a:gdLst>
                <a:gd name="connsiteX0" fmla="*/ 425196 w 850392"/>
                <a:gd name="connsiteY0" fmla="*/ 0 h 850392"/>
                <a:gd name="connsiteX1" fmla="*/ 850392 w 850392"/>
                <a:gd name="connsiteY1" fmla="*/ 425196 h 850392"/>
                <a:gd name="connsiteX2" fmla="*/ 425196 w 850392"/>
                <a:gd name="connsiteY2" fmla="*/ 850392 h 850392"/>
                <a:gd name="connsiteX3" fmla="*/ 0 w 850392"/>
                <a:gd name="connsiteY3" fmla="*/ 425196 h 850392"/>
                <a:gd name="connsiteX4" fmla="*/ 425196 w 850392"/>
                <a:gd name="connsiteY4" fmla="*/ 0 h 85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392" h="850392">
                  <a:moveTo>
                    <a:pt x="425196" y="0"/>
                  </a:moveTo>
                  <a:cubicBezTo>
                    <a:pt x="660025" y="0"/>
                    <a:pt x="850392" y="190367"/>
                    <a:pt x="850392" y="425196"/>
                  </a:cubicBezTo>
                  <a:cubicBezTo>
                    <a:pt x="850392" y="660025"/>
                    <a:pt x="660025" y="850392"/>
                    <a:pt x="425196" y="850392"/>
                  </a:cubicBezTo>
                  <a:cubicBezTo>
                    <a:pt x="190367" y="850392"/>
                    <a:pt x="0" y="660025"/>
                    <a:pt x="0" y="425196"/>
                  </a:cubicBezTo>
                  <a:cubicBezTo>
                    <a:pt x="0" y="190367"/>
                    <a:pt x="190367" y="0"/>
                    <a:pt x="425196" y="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28575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0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B40ACABA-16F9-4EF0-B6C4-55468C88022E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4940896" y="4335164"/>
              <a:ext cx="680365" cy="108346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67113AE5-14FA-4A9E-83F1-728A238F0BF5}"/>
              </a:ext>
            </a:extLst>
          </p:cNvPr>
          <p:cNvSpPr/>
          <p:nvPr/>
        </p:nvSpPr>
        <p:spPr>
          <a:xfrm>
            <a:off x="4393011" y="6396388"/>
            <a:ext cx="1905788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FBBF68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AFRICA</a:t>
            </a:r>
          </a:p>
          <a:p>
            <a:pPr marL="0" marR="0" lvl="0" indent="0" algn="l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Kenya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: Nairobi</a:t>
            </a:r>
          </a:p>
          <a:p>
            <a:pPr marL="0" marR="0" lvl="0" indent="0" algn="l" defTabSz="4570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338E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Tunisia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: Tunis</a:t>
            </a:r>
          </a:p>
        </p:txBody>
      </p:sp>
      <p:sp>
        <p:nvSpPr>
          <p:cNvPr id="31" name="Espace réservé du contenu 1">
            <a:extLst>
              <a:ext uri="{FF2B5EF4-FFF2-40B4-BE49-F238E27FC236}">
                <a16:creationId xmlns:a16="http://schemas.microsoft.com/office/drawing/2014/main" id="{1E5B8047-D76F-467B-B594-39CDA180F418}"/>
              </a:ext>
            </a:extLst>
          </p:cNvPr>
          <p:cNvSpPr txBox="1">
            <a:spLocks/>
          </p:cNvSpPr>
          <p:nvPr/>
        </p:nvSpPr>
        <p:spPr>
          <a:xfrm>
            <a:off x="464400" y="1119600"/>
            <a:ext cx="5183832" cy="546600"/>
          </a:xfrm>
          <a:prstGeom prst="rect">
            <a:avLst/>
          </a:prstGeom>
        </p:spPr>
        <p:txBody>
          <a:bodyPr/>
          <a:lstStyle>
            <a:lvl1pPr marL="0" indent="0" algn="l" defTabSz="503556" rtl="0" eaLnBrk="1" latinLnBrk="0" hangingPunct="1">
              <a:spcBef>
                <a:spcPct val="20000"/>
              </a:spcBef>
              <a:buFontTx/>
              <a:buNone/>
              <a:defRPr sz="2400" kern="1200" baseline="0">
                <a:solidFill>
                  <a:schemeClr val="accent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503557" indent="0" algn="l" defTabSz="503556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accent2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2pPr>
            <a:lvl3pPr marL="1007111" indent="0" algn="l" defTabSz="503556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accent2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3pPr>
            <a:lvl4pPr marL="1510667" indent="0" algn="l" defTabSz="503556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accent2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4pPr>
            <a:lvl5pPr marL="2014221" indent="0" algn="l" defTabSz="503556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accent2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5pPr>
            <a:lvl6pPr marL="276956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3112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667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0229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03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00338E"/>
                </a:solidFill>
                <a:latin typeface="Source Sans Pro Black"/>
                <a:ea typeface="Source Sans Pro Black"/>
              </a:rPr>
              <a:t>Worldwide offices dedicated to the 24/7 administration of international medical plans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D37496-CB66-EF6D-7DBE-AAC5CDA273D8}"/>
              </a:ext>
            </a:extLst>
          </p:cNvPr>
          <p:cNvSpPr/>
          <p:nvPr/>
        </p:nvSpPr>
        <p:spPr>
          <a:xfrm>
            <a:off x="6353409" y="1769487"/>
            <a:ext cx="4142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400" b="1" dirty="0">
                <a:solidFill>
                  <a:schemeClr val="accent6"/>
                </a:solidFill>
                <a:latin typeface="Source Sans Pro Light" panose="020B0403030403020204" pitchFamily="34" charset="0"/>
                <a:ea typeface="Times New Roman" panose="02020603050405020304" pitchFamily="18" charset="0"/>
                <a:cs typeface="Cambria" panose="02040503050406030204" pitchFamily="18" charset="0"/>
              </a:rPr>
              <a:t>The Client Services Team in charge of the EMBL Health Insurance Scheme is located in Henner’s Lisbon office.</a:t>
            </a:r>
            <a:endParaRPr lang="en-GB" sz="1400" b="1" dirty="0">
              <a:solidFill>
                <a:schemeClr val="accent6"/>
              </a:solidFill>
            </a:endParaRPr>
          </a:p>
        </p:txBody>
      </p:sp>
      <p:sp>
        <p:nvSpPr>
          <p:cNvPr id="32" name="Ellipse 8">
            <a:extLst>
              <a:ext uri="{FF2B5EF4-FFF2-40B4-BE49-F238E27FC236}">
                <a16:creationId xmlns:a16="http://schemas.microsoft.com/office/drawing/2014/main" id="{CD7A66AC-2BAB-47AC-91F1-967C9CC91A27}"/>
              </a:ext>
            </a:extLst>
          </p:cNvPr>
          <p:cNvSpPr/>
          <p:nvPr/>
        </p:nvSpPr>
        <p:spPr>
          <a:xfrm>
            <a:off x="6610351" y="1304629"/>
            <a:ext cx="1776958" cy="376857"/>
          </a:xfrm>
          <a:prstGeom prst="ellipse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5793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sz="4000" dirty="0"/>
              <a:t>Your Dedicated </a:t>
            </a:r>
            <a:br>
              <a:rPr lang="en-GB" sz="4000" dirty="0"/>
            </a:br>
            <a:r>
              <a:rPr lang="en-GB" sz="4000" dirty="0"/>
              <a:t>Client Services Team</a:t>
            </a:r>
          </a:p>
        </p:txBody>
      </p:sp>
    </p:spTree>
    <p:extLst>
      <p:ext uri="{BB962C8B-B14F-4D97-AF65-F5344CB8AC3E}">
        <p14:creationId xmlns:p14="http://schemas.microsoft.com/office/powerpoint/2010/main" val="2326003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Espace réservé du contenu 1">
            <a:extLst>
              <a:ext uri="{FF2B5EF4-FFF2-40B4-BE49-F238E27FC236}">
                <a16:creationId xmlns:a16="http://schemas.microsoft.com/office/drawing/2014/main" id="{7B4DBEDC-06A2-4C58-DEC0-36DD342C7D39}"/>
              </a:ext>
            </a:extLst>
          </p:cNvPr>
          <p:cNvSpPr>
            <a:spLocks noGrp="1"/>
          </p:cNvSpPr>
          <p:nvPr/>
        </p:nvSpPr>
        <p:spPr>
          <a:xfrm>
            <a:off x="1174966" y="175233"/>
            <a:ext cx="4406683" cy="558839"/>
          </a:xfrm>
          <a:prstGeom prst="rect">
            <a:avLst/>
          </a:prstGeom>
        </p:spPr>
        <p:txBody>
          <a:bodyPr/>
          <a:lstStyle>
            <a:lvl1pPr marL="0" indent="0" algn="l" defTabSz="503556" rtl="0" eaLnBrk="1" latinLnBrk="0" hangingPunct="1">
              <a:spcBef>
                <a:spcPct val="20000"/>
              </a:spcBef>
              <a:buFontTx/>
              <a:buNone/>
              <a:defRPr sz="1500" kern="1200" baseline="0">
                <a:solidFill>
                  <a:schemeClr val="accent2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1pPr>
            <a:lvl2pPr marL="503557" indent="0" algn="l" defTabSz="503556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accent2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2pPr>
            <a:lvl3pPr marL="1007111" indent="0" algn="l" defTabSz="503556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accent2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3pPr>
            <a:lvl4pPr marL="1510667" indent="0" algn="l" defTabSz="503556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accent2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4pPr>
            <a:lvl5pPr marL="2014221" indent="0" algn="l" defTabSz="503556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accent2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5pPr>
            <a:lvl6pPr marL="276956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3112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667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0229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100" dirty="0">
                <a:solidFill>
                  <a:srgbClr val="00338E"/>
                </a:solidFill>
              </a:rPr>
              <a:t>YOUR DEDICATED TEAM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17653263-491D-72D3-5092-98E5D2C1B9EB}"/>
              </a:ext>
            </a:extLst>
          </p:cNvPr>
          <p:cNvSpPr txBox="1">
            <a:spLocks/>
          </p:cNvSpPr>
          <p:nvPr/>
        </p:nvSpPr>
        <p:spPr>
          <a:xfrm>
            <a:off x="443882" y="809369"/>
            <a:ext cx="4400550" cy="349957"/>
          </a:xfrm>
          <a:prstGeom prst="rect">
            <a:avLst/>
          </a:prstGeom>
        </p:spPr>
        <p:txBody>
          <a:bodyPr/>
          <a:lstStyle>
            <a:lvl1pPr marL="0" indent="0" algn="l" defTabSz="503556" rtl="0" eaLnBrk="1" latinLnBrk="0" hangingPunct="1">
              <a:spcBef>
                <a:spcPct val="20000"/>
              </a:spcBef>
              <a:buFontTx/>
              <a:buNone/>
              <a:defRPr sz="2100" kern="1200" baseline="0">
                <a:solidFill>
                  <a:schemeClr val="accent2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1pPr>
            <a:lvl2pPr marL="503557" indent="0" algn="l" defTabSz="503556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accent2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2pPr>
            <a:lvl3pPr marL="1007111" indent="0" algn="l" defTabSz="503556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accent2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3pPr>
            <a:lvl4pPr marL="1510667" indent="0" algn="l" defTabSz="503556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accent2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4pPr>
            <a:lvl5pPr marL="2014221" indent="0" algn="l" defTabSz="503556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accent2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5pPr>
            <a:lvl6pPr marL="276956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3112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667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0229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00338E"/>
                </a:solidFill>
              </a:rPr>
              <a:t>Who is working for you?</a:t>
            </a:r>
          </a:p>
        </p:txBody>
      </p:sp>
      <p:grpSp>
        <p:nvGrpSpPr>
          <p:cNvPr id="3" name="Groupe 41">
            <a:extLst>
              <a:ext uri="{FF2B5EF4-FFF2-40B4-BE49-F238E27FC236}">
                <a16:creationId xmlns:a16="http://schemas.microsoft.com/office/drawing/2014/main" id="{23AAB130-FD49-EEC9-2DD4-024033279B08}"/>
              </a:ext>
            </a:extLst>
          </p:cNvPr>
          <p:cNvGrpSpPr/>
          <p:nvPr/>
        </p:nvGrpSpPr>
        <p:grpSpPr>
          <a:xfrm>
            <a:off x="2697046" y="5269604"/>
            <a:ext cx="1440000" cy="983303"/>
            <a:chOff x="2710124" y="4349693"/>
            <a:chExt cx="1440000" cy="983303"/>
          </a:xfrm>
          <a:solidFill>
            <a:srgbClr val="FBBF68"/>
          </a:solidFill>
        </p:grpSpPr>
        <p:sp>
          <p:nvSpPr>
            <p:cNvPr id="4" name="Ellipse 42">
              <a:extLst>
                <a:ext uri="{FF2B5EF4-FFF2-40B4-BE49-F238E27FC236}">
                  <a16:creationId xmlns:a16="http://schemas.microsoft.com/office/drawing/2014/main" id="{3FB5BBF1-6000-2DC6-DDF2-89C2F3AAA404}"/>
                </a:ext>
              </a:extLst>
            </p:cNvPr>
            <p:cNvSpPr/>
            <p:nvPr/>
          </p:nvSpPr>
          <p:spPr>
            <a:xfrm>
              <a:off x="2998076" y="4349693"/>
              <a:ext cx="864096" cy="864096"/>
            </a:xfrm>
            <a:prstGeom prst="ellipse">
              <a:avLst/>
            </a:prstGeom>
            <a:solidFill>
              <a:srgbClr val="A7C6FF"/>
            </a:solidFill>
            <a:ln w="28575">
              <a:solidFill>
                <a:srgbClr val="A7C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100" dirty="0">
                <a:solidFill>
                  <a:schemeClr val="accent2"/>
                </a:solidFill>
              </a:endParaRPr>
            </a:p>
          </p:txBody>
        </p:sp>
        <p:sp>
          <p:nvSpPr>
            <p:cNvPr id="5" name="ZoneTexte 50">
              <a:extLst>
                <a:ext uri="{FF2B5EF4-FFF2-40B4-BE49-F238E27FC236}">
                  <a16:creationId xmlns:a16="http://schemas.microsoft.com/office/drawing/2014/main" id="{2092BDA0-7B23-F57B-47EF-FCB780EFB1BE}"/>
                </a:ext>
              </a:extLst>
            </p:cNvPr>
            <p:cNvSpPr txBox="1"/>
            <p:nvPr/>
          </p:nvSpPr>
          <p:spPr>
            <a:xfrm>
              <a:off x="2710124" y="4609324"/>
              <a:ext cx="1440000" cy="723672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180000" rIns="72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445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100" b="1" dirty="0">
                  <a:solidFill>
                    <a:srgbClr val="A7C6FF"/>
                  </a:solidFill>
                </a:rPr>
                <a:t>ACTUARIAL DEPARTMENT</a:t>
              </a:r>
            </a:p>
          </p:txBody>
        </p:sp>
      </p:grpSp>
      <p:sp>
        <p:nvSpPr>
          <p:cNvPr id="6" name="ZoneTexte 52">
            <a:extLst>
              <a:ext uri="{FF2B5EF4-FFF2-40B4-BE49-F238E27FC236}">
                <a16:creationId xmlns:a16="http://schemas.microsoft.com/office/drawing/2014/main" id="{9E9CA39B-982E-026E-D400-F0CE5187D8D4}"/>
              </a:ext>
            </a:extLst>
          </p:cNvPr>
          <p:cNvSpPr txBox="1"/>
          <p:nvPr/>
        </p:nvSpPr>
        <p:spPr>
          <a:xfrm>
            <a:off x="4668527" y="1280144"/>
            <a:ext cx="2176444" cy="743139"/>
          </a:xfrm>
          <a:prstGeom prst="flowChartAlternateProcess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44500">
              <a:lnSpc>
                <a:spcPct val="90000"/>
              </a:lnSpc>
              <a:spcAft>
                <a:spcPct val="35000"/>
              </a:spcAft>
              <a:defRPr/>
            </a:pPr>
            <a:r>
              <a:rPr lang="fr-FR" sz="1400" b="1" dirty="0">
                <a:solidFill>
                  <a:schemeClr val="tx1">
                    <a:lumMod val="75000"/>
                  </a:schemeClr>
                </a:solidFill>
              </a:rPr>
              <a:t>MANAGEMENT TEAM DEDICATED TO EMBL</a:t>
            </a:r>
          </a:p>
        </p:txBody>
      </p:sp>
      <p:sp>
        <p:nvSpPr>
          <p:cNvPr id="7" name="ZoneTexte 53">
            <a:extLst>
              <a:ext uri="{FF2B5EF4-FFF2-40B4-BE49-F238E27FC236}">
                <a16:creationId xmlns:a16="http://schemas.microsoft.com/office/drawing/2014/main" id="{070DE54B-2F71-AAE0-E411-7940A1AABC1B}"/>
              </a:ext>
            </a:extLst>
          </p:cNvPr>
          <p:cNvSpPr txBox="1"/>
          <p:nvPr/>
        </p:nvSpPr>
        <p:spPr>
          <a:xfrm>
            <a:off x="2055992" y="3905108"/>
            <a:ext cx="1620000" cy="540000"/>
          </a:xfrm>
          <a:prstGeom prst="round2DiagRect">
            <a:avLst/>
          </a:prstGeom>
          <a:solidFill>
            <a:schemeClr val="bg2"/>
          </a:solidFill>
          <a:ln>
            <a:solidFill>
              <a:srgbClr val="00338E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 defTabSz="444500">
              <a:lnSpc>
                <a:spcPct val="90000"/>
              </a:lnSpc>
              <a:spcAft>
                <a:spcPct val="35000"/>
              </a:spcAft>
              <a:defRPr sz="700" b="1">
                <a:solidFill>
                  <a:schemeClr val="tx1">
                    <a:lumMod val="75000"/>
                  </a:schemeClr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endParaRPr lang="en-US" sz="1050" dirty="0"/>
          </a:p>
          <a:p>
            <a:r>
              <a:rPr lang="en-US" sz="1050" dirty="0"/>
              <a:t>Mélanie Mathieu</a:t>
            </a:r>
          </a:p>
          <a:p>
            <a:pPr>
              <a:lnSpc>
                <a:spcPct val="100000"/>
              </a:lnSpc>
            </a:pPr>
            <a:r>
              <a:rPr lang="fr-FR" sz="1050" b="0" dirty="0"/>
              <a:t>Key Account Coordinator</a:t>
            </a:r>
          </a:p>
          <a:p>
            <a:endParaRPr lang="en-US" sz="1050" dirty="0"/>
          </a:p>
        </p:txBody>
      </p:sp>
      <p:grpSp>
        <p:nvGrpSpPr>
          <p:cNvPr id="8" name="Groupe 54">
            <a:extLst>
              <a:ext uri="{FF2B5EF4-FFF2-40B4-BE49-F238E27FC236}">
                <a16:creationId xmlns:a16="http://schemas.microsoft.com/office/drawing/2014/main" id="{B2A5B6CA-0A8D-CC13-239D-7F54AB32816F}"/>
              </a:ext>
            </a:extLst>
          </p:cNvPr>
          <p:cNvGrpSpPr/>
          <p:nvPr/>
        </p:nvGrpSpPr>
        <p:grpSpPr>
          <a:xfrm>
            <a:off x="7727447" y="4638467"/>
            <a:ext cx="1440000" cy="885070"/>
            <a:chOff x="4449371" y="4365104"/>
            <a:chExt cx="1440000" cy="885070"/>
          </a:xfrm>
        </p:grpSpPr>
        <p:sp>
          <p:nvSpPr>
            <p:cNvPr id="9" name="Ellipse 55">
              <a:extLst>
                <a:ext uri="{FF2B5EF4-FFF2-40B4-BE49-F238E27FC236}">
                  <a16:creationId xmlns:a16="http://schemas.microsoft.com/office/drawing/2014/main" id="{60824B54-CCCC-D325-BE34-479D84CF9DBF}"/>
                </a:ext>
              </a:extLst>
            </p:cNvPr>
            <p:cNvSpPr/>
            <p:nvPr/>
          </p:nvSpPr>
          <p:spPr>
            <a:xfrm>
              <a:off x="4744285" y="4365104"/>
              <a:ext cx="864096" cy="864096"/>
            </a:xfrm>
            <a:prstGeom prst="ellipse">
              <a:avLst/>
            </a:prstGeom>
            <a:solidFill>
              <a:srgbClr val="71BF95"/>
            </a:solidFill>
            <a:ln w="28575">
              <a:solidFill>
                <a:srgbClr val="71BF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100" dirty="0">
                <a:solidFill>
                  <a:schemeClr val="accent2"/>
                </a:solidFill>
              </a:endParaRPr>
            </a:p>
          </p:txBody>
        </p:sp>
        <p:sp>
          <p:nvSpPr>
            <p:cNvPr id="10" name="ZoneTexte 57">
              <a:extLst>
                <a:ext uri="{FF2B5EF4-FFF2-40B4-BE49-F238E27FC236}">
                  <a16:creationId xmlns:a16="http://schemas.microsoft.com/office/drawing/2014/main" id="{A10FB864-CABB-AC4F-B610-23B42F517E4A}"/>
                </a:ext>
              </a:extLst>
            </p:cNvPr>
            <p:cNvSpPr txBox="1"/>
            <p:nvPr/>
          </p:nvSpPr>
          <p:spPr>
            <a:xfrm>
              <a:off x="4449371" y="4571318"/>
              <a:ext cx="1440000" cy="678856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44500">
                <a:lnSpc>
                  <a:spcPct val="90000"/>
                </a:lnSpc>
                <a:spcAft>
                  <a:spcPts val="300"/>
                </a:spcAft>
                <a:defRPr/>
              </a:pPr>
              <a:r>
                <a:rPr lang="en-US" sz="1100" b="1" dirty="0">
                  <a:solidFill>
                    <a:srgbClr val="71BF95"/>
                  </a:solidFill>
                </a:rPr>
                <a:t>DEDICATED CLIENT SERVICE TEAM</a:t>
              </a:r>
            </a:p>
            <a:p>
              <a:pPr algn="ctr" defTabSz="444500">
                <a:lnSpc>
                  <a:spcPct val="90000"/>
                </a:lnSpc>
                <a:spcAft>
                  <a:spcPts val="300"/>
                </a:spcAft>
                <a:defRPr/>
              </a:pPr>
              <a:r>
                <a:rPr lang="en-US" sz="1100" b="1" dirty="0">
                  <a:solidFill>
                    <a:srgbClr val="71BF95"/>
                  </a:solidFill>
                </a:rPr>
                <a:t>CST 68</a:t>
              </a:r>
              <a:endParaRPr lang="en-US" sz="1100" dirty="0">
                <a:solidFill>
                  <a:srgbClr val="71BF95"/>
                </a:solidFill>
              </a:endParaRPr>
            </a:p>
          </p:txBody>
        </p:sp>
      </p:grpSp>
      <p:sp>
        <p:nvSpPr>
          <p:cNvPr id="11" name="ZoneTexte 59">
            <a:extLst>
              <a:ext uri="{FF2B5EF4-FFF2-40B4-BE49-F238E27FC236}">
                <a16:creationId xmlns:a16="http://schemas.microsoft.com/office/drawing/2014/main" id="{B1775272-8306-BA48-9065-5F20B692680C}"/>
              </a:ext>
            </a:extLst>
          </p:cNvPr>
          <p:cNvSpPr txBox="1"/>
          <p:nvPr/>
        </p:nvSpPr>
        <p:spPr>
          <a:xfrm>
            <a:off x="2055991" y="2582312"/>
            <a:ext cx="1620001" cy="540000"/>
          </a:xfrm>
          <a:prstGeom prst="round2DiagRect">
            <a:avLst/>
          </a:prstGeom>
          <a:solidFill>
            <a:schemeClr val="bg2"/>
          </a:solidFill>
          <a:ln>
            <a:solidFill>
              <a:srgbClr val="00338E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 defTabSz="444500">
              <a:lnSpc>
                <a:spcPct val="90000"/>
              </a:lnSpc>
              <a:spcAft>
                <a:spcPct val="35000"/>
              </a:spcAft>
              <a:defRPr sz="8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GB" sz="1050" dirty="0"/>
              <a:t>Romain AIGNEL</a:t>
            </a:r>
          </a:p>
          <a:p>
            <a:r>
              <a:rPr lang="en-GB" sz="1050" b="0" dirty="0"/>
              <a:t>Head of International Organizations</a:t>
            </a:r>
            <a:endParaRPr lang="en-US" sz="1050" b="0" dirty="0"/>
          </a:p>
        </p:txBody>
      </p:sp>
      <p:sp>
        <p:nvSpPr>
          <p:cNvPr id="12" name="ZoneTexte 60">
            <a:extLst>
              <a:ext uri="{FF2B5EF4-FFF2-40B4-BE49-F238E27FC236}">
                <a16:creationId xmlns:a16="http://schemas.microsoft.com/office/drawing/2014/main" id="{37F519A7-7830-0924-97E1-16B6DD3DDAE3}"/>
              </a:ext>
            </a:extLst>
          </p:cNvPr>
          <p:cNvSpPr txBox="1"/>
          <p:nvPr/>
        </p:nvSpPr>
        <p:spPr>
          <a:xfrm>
            <a:off x="7621399" y="2611795"/>
            <a:ext cx="1620000" cy="540000"/>
          </a:xfrm>
          <a:prstGeom prst="round2DiagRect">
            <a:avLst/>
          </a:prstGeom>
          <a:solidFill>
            <a:schemeClr val="bg2"/>
          </a:solidFill>
          <a:ln>
            <a:solidFill>
              <a:srgbClr val="71BF95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 defTabSz="444500">
              <a:lnSpc>
                <a:spcPct val="90000"/>
              </a:lnSpc>
              <a:spcAft>
                <a:spcPct val="35000"/>
              </a:spcAft>
              <a:defRPr sz="700" b="1">
                <a:solidFill>
                  <a:schemeClr val="tx1">
                    <a:lumMod val="75000"/>
                  </a:schemeClr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GB" sz="1050" dirty="0"/>
              <a:t>Ana COSTA</a:t>
            </a:r>
          </a:p>
          <a:p>
            <a:r>
              <a:rPr lang="en-GB" sz="1050" b="0" dirty="0"/>
              <a:t>Regional Operations Manager</a:t>
            </a:r>
            <a:endParaRPr lang="fr-FR" sz="1050" b="0" dirty="0"/>
          </a:p>
        </p:txBody>
      </p:sp>
      <p:grpSp>
        <p:nvGrpSpPr>
          <p:cNvPr id="13" name="Groupe 62">
            <a:extLst>
              <a:ext uri="{FF2B5EF4-FFF2-40B4-BE49-F238E27FC236}">
                <a16:creationId xmlns:a16="http://schemas.microsoft.com/office/drawing/2014/main" id="{4B14EA59-A1B9-7273-2B3A-396B48BC831D}"/>
              </a:ext>
            </a:extLst>
          </p:cNvPr>
          <p:cNvGrpSpPr/>
          <p:nvPr/>
        </p:nvGrpSpPr>
        <p:grpSpPr>
          <a:xfrm>
            <a:off x="2088782" y="1325564"/>
            <a:ext cx="1652605" cy="1058695"/>
            <a:chOff x="299448" y="-406229"/>
            <a:chExt cx="1652605" cy="1058695"/>
          </a:xfrm>
        </p:grpSpPr>
        <p:sp>
          <p:nvSpPr>
            <p:cNvPr id="14" name="Ellipse 67">
              <a:extLst>
                <a:ext uri="{FF2B5EF4-FFF2-40B4-BE49-F238E27FC236}">
                  <a16:creationId xmlns:a16="http://schemas.microsoft.com/office/drawing/2014/main" id="{1844887A-5B75-F794-CB42-BE7FCE7509C1}"/>
                </a:ext>
              </a:extLst>
            </p:cNvPr>
            <p:cNvSpPr/>
            <p:nvPr/>
          </p:nvSpPr>
          <p:spPr>
            <a:xfrm>
              <a:off x="693703" y="-406229"/>
              <a:ext cx="864096" cy="864096"/>
            </a:xfrm>
            <a:prstGeom prst="ellipse">
              <a:avLst/>
            </a:prstGeom>
            <a:solidFill>
              <a:srgbClr val="00338E"/>
            </a:solidFill>
            <a:ln w="28575">
              <a:solidFill>
                <a:srgbClr val="0033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100" dirty="0">
                <a:solidFill>
                  <a:srgbClr val="0070C0"/>
                </a:solidFill>
              </a:endParaRPr>
            </a:p>
          </p:txBody>
        </p:sp>
        <p:sp>
          <p:nvSpPr>
            <p:cNvPr id="15" name="ZoneTexte 68">
              <a:extLst>
                <a:ext uri="{FF2B5EF4-FFF2-40B4-BE49-F238E27FC236}">
                  <a16:creationId xmlns:a16="http://schemas.microsoft.com/office/drawing/2014/main" id="{5BCF0626-633B-E80D-CFAB-FD303C1F2A15}"/>
                </a:ext>
              </a:extLst>
            </p:cNvPr>
            <p:cNvSpPr txBox="1"/>
            <p:nvPr/>
          </p:nvSpPr>
          <p:spPr>
            <a:xfrm>
              <a:off x="299448" y="-54840"/>
              <a:ext cx="1652605" cy="707306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180000" rIns="72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445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200" b="1" dirty="0">
                  <a:solidFill>
                    <a:srgbClr val="00338E"/>
                  </a:solidFill>
                </a:rPr>
                <a:t>INTERNATIONAL ORGANISATIONS DEPARTMENT</a:t>
              </a:r>
            </a:p>
            <a:p>
              <a:pPr algn="ctr" defTabSz="4445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200" b="1" dirty="0">
                  <a:solidFill>
                    <a:srgbClr val="00338E"/>
                  </a:solidFill>
                </a:rPr>
                <a:t>PARIS</a:t>
              </a:r>
            </a:p>
          </p:txBody>
        </p:sp>
      </p:grpSp>
      <p:sp>
        <p:nvSpPr>
          <p:cNvPr id="16" name="ZoneTexte 69">
            <a:extLst>
              <a:ext uri="{FF2B5EF4-FFF2-40B4-BE49-F238E27FC236}">
                <a16:creationId xmlns:a16="http://schemas.microsoft.com/office/drawing/2014/main" id="{43F3DAE6-1CF4-E315-EA6A-9A3E6D50C469}"/>
              </a:ext>
            </a:extLst>
          </p:cNvPr>
          <p:cNvSpPr txBox="1"/>
          <p:nvPr/>
        </p:nvSpPr>
        <p:spPr>
          <a:xfrm>
            <a:off x="2055992" y="3239290"/>
            <a:ext cx="1620000" cy="540000"/>
          </a:xfrm>
          <a:prstGeom prst="round2DiagRect">
            <a:avLst/>
          </a:prstGeom>
          <a:solidFill>
            <a:schemeClr val="bg2"/>
          </a:solidFill>
          <a:ln>
            <a:solidFill>
              <a:srgbClr val="00338E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44500">
              <a:lnSpc>
                <a:spcPct val="90000"/>
              </a:lnSpc>
              <a:spcAft>
                <a:spcPct val="35000"/>
              </a:spcAft>
              <a:defRPr/>
            </a:pPr>
            <a:r>
              <a:rPr lang="fr-FR" sz="1050" b="1" dirty="0">
                <a:solidFill>
                  <a:schemeClr val="tx1">
                    <a:lumMod val="75000"/>
                  </a:schemeClr>
                </a:solidFill>
              </a:rPr>
              <a:t>Guillaume RENAUT</a:t>
            </a:r>
          </a:p>
          <a:p>
            <a:pPr algn="ctr" defTabSz="444500">
              <a:lnSpc>
                <a:spcPct val="90000"/>
              </a:lnSpc>
              <a:spcAft>
                <a:spcPct val="35000"/>
              </a:spcAft>
              <a:defRPr/>
            </a:pPr>
            <a:r>
              <a:rPr lang="fr-FR" sz="1050" dirty="0">
                <a:solidFill>
                  <a:schemeClr val="tx1">
                    <a:lumMod val="75000"/>
                  </a:schemeClr>
                </a:solidFill>
              </a:rPr>
              <a:t>Key Account Manager</a:t>
            </a:r>
          </a:p>
        </p:txBody>
      </p:sp>
      <p:sp>
        <p:nvSpPr>
          <p:cNvPr id="17" name="ZoneTexte 70">
            <a:extLst>
              <a:ext uri="{FF2B5EF4-FFF2-40B4-BE49-F238E27FC236}">
                <a16:creationId xmlns:a16="http://schemas.microsoft.com/office/drawing/2014/main" id="{A9119B8C-4B98-7EB4-B916-5EB87B6F36A2}"/>
              </a:ext>
            </a:extLst>
          </p:cNvPr>
          <p:cNvSpPr txBox="1"/>
          <p:nvPr/>
        </p:nvSpPr>
        <p:spPr>
          <a:xfrm>
            <a:off x="7616033" y="3814415"/>
            <a:ext cx="1620000" cy="540000"/>
          </a:xfrm>
          <a:prstGeom prst="round2DiagRect">
            <a:avLst/>
          </a:prstGeom>
          <a:solidFill>
            <a:schemeClr val="bg2"/>
          </a:solidFill>
          <a:ln>
            <a:solidFill>
              <a:srgbClr val="71BF95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 defTabSz="444500">
              <a:lnSpc>
                <a:spcPct val="90000"/>
              </a:lnSpc>
              <a:spcAft>
                <a:spcPct val="35000"/>
              </a:spcAft>
              <a:defRPr sz="7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GB" sz="1050" dirty="0"/>
              <a:t>Joao NETO</a:t>
            </a:r>
          </a:p>
          <a:p>
            <a:r>
              <a:rPr lang="en-GB" sz="1050" b="0" dirty="0"/>
              <a:t>Operations Manager</a:t>
            </a:r>
            <a:endParaRPr lang="fr-FR" sz="1050" b="0" dirty="0"/>
          </a:p>
        </p:txBody>
      </p:sp>
      <p:grpSp>
        <p:nvGrpSpPr>
          <p:cNvPr id="18" name="Groupe 71">
            <a:extLst>
              <a:ext uri="{FF2B5EF4-FFF2-40B4-BE49-F238E27FC236}">
                <a16:creationId xmlns:a16="http://schemas.microsoft.com/office/drawing/2014/main" id="{64D6252E-6D90-A301-507C-3558479DBFD9}"/>
              </a:ext>
            </a:extLst>
          </p:cNvPr>
          <p:cNvGrpSpPr/>
          <p:nvPr/>
        </p:nvGrpSpPr>
        <p:grpSpPr>
          <a:xfrm>
            <a:off x="7621145" y="1321591"/>
            <a:ext cx="1652605" cy="1226056"/>
            <a:chOff x="3890869" y="255822"/>
            <a:chExt cx="1652605" cy="898158"/>
          </a:xfrm>
        </p:grpSpPr>
        <p:sp>
          <p:nvSpPr>
            <p:cNvPr id="19" name="Ellipse 73">
              <a:extLst>
                <a:ext uri="{FF2B5EF4-FFF2-40B4-BE49-F238E27FC236}">
                  <a16:creationId xmlns:a16="http://schemas.microsoft.com/office/drawing/2014/main" id="{990691CA-FE75-8185-9691-E445DC382E15}"/>
                </a:ext>
              </a:extLst>
            </p:cNvPr>
            <p:cNvSpPr/>
            <p:nvPr/>
          </p:nvSpPr>
          <p:spPr>
            <a:xfrm>
              <a:off x="4263709" y="255822"/>
              <a:ext cx="864096" cy="864096"/>
            </a:xfrm>
            <a:prstGeom prst="ellipse">
              <a:avLst/>
            </a:prstGeom>
            <a:solidFill>
              <a:srgbClr val="71BF95"/>
            </a:solidFill>
            <a:ln w="28575">
              <a:solidFill>
                <a:srgbClr val="71BF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100" dirty="0">
                <a:solidFill>
                  <a:srgbClr val="0070C0"/>
                </a:solidFill>
              </a:endParaRPr>
            </a:p>
          </p:txBody>
        </p:sp>
        <p:sp>
          <p:nvSpPr>
            <p:cNvPr id="20" name="ZoneTexte 74">
              <a:extLst>
                <a:ext uri="{FF2B5EF4-FFF2-40B4-BE49-F238E27FC236}">
                  <a16:creationId xmlns:a16="http://schemas.microsoft.com/office/drawing/2014/main" id="{8653649D-A554-9E3F-1D6B-5054173799B9}"/>
                </a:ext>
              </a:extLst>
            </p:cNvPr>
            <p:cNvSpPr txBox="1"/>
            <p:nvPr/>
          </p:nvSpPr>
          <p:spPr>
            <a:xfrm>
              <a:off x="3890869" y="446674"/>
              <a:ext cx="1652605" cy="707306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180000" rIns="72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445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200" b="1" dirty="0">
                  <a:solidFill>
                    <a:srgbClr val="71BF95"/>
                  </a:solidFill>
                </a:rPr>
                <a:t>INTERNATIONAL OPERATIONS DEPARTMENT</a:t>
              </a:r>
            </a:p>
            <a:p>
              <a:pPr algn="ctr" defTabSz="4445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200" b="1" dirty="0">
                  <a:solidFill>
                    <a:srgbClr val="71BF95"/>
                  </a:solidFill>
                </a:rPr>
                <a:t>LISBON</a:t>
              </a:r>
            </a:p>
          </p:txBody>
        </p:sp>
      </p:grpSp>
      <p:cxnSp>
        <p:nvCxnSpPr>
          <p:cNvPr id="21" name="Connecteur droit 75">
            <a:extLst>
              <a:ext uri="{FF2B5EF4-FFF2-40B4-BE49-F238E27FC236}">
                <a16:creationId xmlns:a16="http://schemas.microsoft.com/office/drawing/2014/main" id="{F3F3A896-4422-F1BB-C80D-ED6D24E8D8AA}"/>
              </a:ext>
            </a:extLst>
          </p:cNvPr>
          <p:cNvCxnSpPr>
            <a:cxnSpLocks/>
          </p:cNvCxnSpPr>
          <p:nvPr/>
        </p:nvCxnSpPr>
        <p:spPr>
          <a:xfrm>
            <a:off x="3859130" y="3514698"/>
            <a:ext cx="809397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77">
            <a:extLst>
              <a:ext uri="{FF2B5EF4-FFF2-40B4-BE49-F238E27FC236}">
                <a16:creationId xmlns:a16="http://schemas.microsoft.com/office/drawing/2014/main" id="{1080A3A0-00D6-3B94-E323-DEF144EAEBBA}"/>
              </a:ext>
            </a:extLst>
          </p:cNvPr>
          <p:cNvCxnSpPr>
            <a:cxnSpLocks/>
          </p:cNvCxnSpPr>
          <p:nvPr/>
        </p:nvCxnSpPr>
        <p:spPr>
          <a:xfrm>
            <a:off x="6672591" y="3506970"/>
            <a:ext cx="809397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e 78">
            <a:extLst>
              <a:ext uri="{FF2B5EF4-FFF2-40B4-BE49-F238E27FC236}">
                <a16:creationId xmlns:a16="http://schemas.microsoft.com/office/drawing/2014/main" id="{E6A847E9-A65F-6E5B-D815-EA3C22D5A105}"/>
              </a:ext>
            </a:extLst>
          </p:cNvPr>
          <p:cNvGrpSpPr/>
          <p:nvPr/>
        </p:nvGrpSpPr>
        <p:grpSpPr>
          <a:xfrm>
            <a:off x="1415376" y="6349790"/>
            <a:ext cx="1417993" cy="918831"/>
            <a:chOff x="2710124" y="4349693"/>
            <a:chExt cx="1417993" cy="918831"/>
          </a:xfrm>
          <a:solidFill>
            <a:srgbClr val="FBBF68"/>
          </a:solidFill>
        </p:grpSpPr>
        <p:sp>
          <p:nvSpPr>
            <p:cNvPr id="24" name="Ellipse 81">
              <a:extLst>
                <a:ext uri="{FF2B5EF4-FFF2-40B4-BE49-F238E27FC236}">
                  <a16:creationId xmlns:a16="http://schemas.microsoft.com/office/drawing/2014/main" id="{FD43FFEB-E883-5E37-ACD3-F261876F622E}"/>
                </a:ext>
              </a:extLst>
            </p:cNvPr>
            <p:cNvSpPr/>
            <p:nvPr/>
          </p:nvSpPr>
          <p:spPr>
            <a:xfrm>
              <a:off x="2998076" y="4349693"/>
              <a:ext cx="864096" cy="864096"/>
            </a:xfrm>
            <a:prstGeom prst="ellipse">
              <a:avLst/>
            </a:prstGeom>
            <a:solidFill>
              <a:srgbClr val="7030A0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100" dirty="0">
                <a:solidFill>
                  <a:schemeClr val="accent2"/>
                </a:solidFill>
              </a:endParaRPr>
            </a:p>
          </p:txBody>
        </p:sp>
        <p:sp>
          <p:nvSpPr>
            <p:cNvPr id="25" name="ZoneTexte 82">
              <a:extLst>
                <a:ext uri="{FF2B5EF4-FFF2-40B4-BE49-F238E27FC236}">
                  <a16:creationId xmlns:a16="http://schemas.microsoft.com/office/drawing/2014/main" id="{23524941-0742-F9C4-F728-98154E7283F9}"/>
                </a:ext>
              </a:extLst>
            </p:cNvPr>
            <p:cNvSpPr txBox="1"/>
            <p:nvPr/>
          </p:nvSpPr>
          <p:spPr>
            <a:xfrm>
              <a:off x="2710124" y="4544852"/>
              <a:ext cx="1417993" cy="723672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180000" rIns="72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445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100" b="1" dirty="0">
                  <a:solidFill>
                    <a:srgbClr val="7030A0"/>
                  </a:solidFill>
                </a:rPr>
                <a:t>LEGAL DEPARTMENT</a:t>
              </a:r>
            </a:p>
          </p:txBody>
        </p:sp>
      </p:grpSp>
      <p:grpSp>
        <p:nvGrpSpPr>
          <p:cNvPr id="26" name="Groupe 83">
            <a:extLst>
              <a:ext uri="{FF2B5EF4-FFF2-40B4-BE49-F238E27FC236}">
                <a16:creationId xmlns:a16="http://schemas.microsoft.com/office/drawing/2014/main" id="{8F006F23-ED35-0959-49DF-B2E536C2A1DB}"/>
              </a:ext>
            </a:extLst>
          </p:cNvPr>
          <p:cNvGrpSpPr/>
          <p:nvPr/>
        </p:nvGrpSpPr>
        <p:grpSpPr>
          <a:xfrm>
            <a:off x="1415376" y="5269604"/>
            <a:ext cx="1440000" cy="983303"/>
            <a:chOff x="2710124" y="4349693"/>
            <a:chExt cx="1440000" cy="983303"/>
          </a:xfrm>
          <a:solidFill>
            <a:srgbClr val="FBBF68"/>
          </a:solidFill>
        </p:grpSpPr>
        <p:sp>
          <p:nvSpPr>
            <p:cNvPr id="27" name="Ellipse 84">
              <a:extLst>
                <a:ext uri="{FF2B5EF4-FFF2-40B4-BE49-F238E27FC236}">
                  <a16:creationId xmlns:a16="http://schemas.microsoft.com/office/drawing/2014/main" id="{A2701280-F2AF-F5DA-4D12-1CCE4857DC36}"/>
                </a:ext>
              </a:extLst>
            </p:cNvPr>
            <p:cNvSpPr/>
            <p:nvPr/>
          </p:nvSpPr>
          <p:spPr>
            <a:xfrm>
              <a:off x="2998076" y="4349693"/>
              <a:ext cx="864096" cy="864096"/>
            </a:xfrm>
            <a:prstGeom prst="ellipse">
              <a:avLst/>
            </a:prstGeom>
            <a:grpFill/>
            <a:ln w="28575">
              <a:solidFill>
                <a:srgbClr val="FBBF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100" dirty="0">
                <a:solidFill>
                  <a:schemeClr val="accent2"/>
                </a:solidFill>
              </a:endParaRPr>
            </a:p>
          </p:txBody>
        </p:sp>
        <p:sp>
          <p:nvSpPr>
            <p:cNvPr id="28" name="ZoneTexte 85">
              <a:extLst>
                <a:ext uri="{FF2B5EF4-FFF2-40B4-BE49-F238E27FC236}">
                  <a16:creationId xmlns:a16="http://schemas.microsoft.com/office/drawing/2014/main" id="{B52AD7E1-04E6-84E9-D3BD-F1B193F46804}"/>
                </a:ext>
              </a:extLst>
            </p:cNvPr>
            <p:cNvSpPr txBox="1"/>
            <p:nvPr/>
          </p:nvSpPr>
          <p:spPr>
            <a:xfrm>
              <a:off x="2710124" y="4609324"/>
              <a:ext cx="1440000" cy="723672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180000" rIns="72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445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100" b="1" dirty="0">
                  <a:solidFill>
                    <a:srgbClr val="FBBF68"/>
                  </a:solidFill>
                </a:rPr>
                <a:t>MEDICAL NETWORK DEPARTMENT</a:t>
              </a:r>
            </a:p>
          </p:txBody>
        </p:sp>
      </p:grpSp>
      <p:grpSp>
        <p:nvGrpSpPr>
          <p:cNvPr id="29" name="Groupe 86">
            <a:extLst>
              <a:ext uri="{FF2B5EF4-FFF2-40B4-BE49-F238E27FC236}">
                <a16:creationId xmlns:a16="http://schemas.microsoft.com/office/drawing/2014/main" id="{FCA8D908-F6AC-F1A8-435C-54761C0773AE}"/>
              </a:ext>
            </a:extLst>
          </p:cNvPr>
          <p:cNvGrpSpPr/>
          <p:nvPr/>
        </p:nvGrpSpPr>
        <p:grpSpPr>
          <a:xfrm>
            <a:off x="2833368" y="6349790"/>
            <a:ext cx="1303677" cy="908377"/>
            <a:chOff x="2846446" y="4349693"/>
            <a:chExt cx="1303677" cy="908377"/>
          </a:xfrm>
          <a:solidFill>
            <a:srgbClr val="FBBF68"/>
          </a:solidFill>
        </p:grpSpPr>
        <p:sp>
          <p:nvSpPr>
            <p:cNvPr id="30" name="Ellipse 87">
              <a:extLst>
                <a:ext uri="{FF2B5EF4-FFF2-40B4-BE49-F238E27FC236}">
                  <a16:creationId xmlns:a16="http://schemas.microsoft.com/office/drawing/2014/main" id="{5F09388D-3A3F-9C9E-228E-3E478147DF04}"/>
                </a:ext>
              </a:extLst>
            </p:cNvPr>
            <p:cNvSpPr/>
            <p:nvPr/>
          </p:nvSpPr>
          <p:spPr>
            <a:xfrm>
              <a:off x="2998076" y="4349693"/>
              <a:ext cx="864096" cy="864096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100" dirty="0">
                <a:solidFill>
                  <a:schemeClr val="accent2"/>
                </a:solidFill>
              </a:endParaRPr>
            </a:p>
          </p:txBody>
        </p:sp>
        <p:sp>
          <p:nvSpPr>
            <p:cNvPr id="31" name="ZoneTexte 88">
              <a:extLst>
                <a:ext uri="{FF2B5EF4-FFF2-40B4-BE49-F238E27FC236}">
                  <a16:creationId xmlns:a16="http://schemas.microsoft.com/office/drawing/2014/main" id="{7E2564AE-28E2-B149-8B9F-E8430CB14483}"/>
                </a:ext>
              </a:extLst>
            </p:cNvPr>
            <p:cNvSpPr txBox="1"/>
            <p:nvPr/>
          </p:nvSpPr>
          <p:spPr>
            <a:xfrm>
              <a:off x="2846446" y="4534398"/>
              <a:ext cx="1303677" cy="723672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180000" rIns="72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445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100" b="1" dirty="0">
                  <a:solidFill>
                    <a:srgbClr val="C00000"/>
                  </a:solidFill>
                </a:rPr>
                <a:t>IT DEPARTMENT</a:t>
              </a:r>
            </a:p>
          </p:txBody>
        </p:sp>
      </p:grpSp>
      <p:sp>
        <p:nvSpPr>
          <p:cNvPr id="32" name="Ellipse 90">
            <a:extLst>
              <a:ext uri="{FF2B5EF4-FFF2-40B4-BE49-F238E27FC236}">
                <a16:creationId xmlns:a16="http://schemas.microsoft.com/office/drawing/2014/main" id="{5756F019-AC3B-6BD6-C427-4AD0EC44AF62}"/>
              </a:ext>
            </a:extLst>
          </p:cNvPr>
          <p:cNvSpPr/>
          <p:nvPr/>
        </p:nvSpPr>
        <p:spPr>
          <a:xfrm>
            <a:off x="1077374" y="5055517"/>
            <a:ext cx="3511989" cy="2333903"/>
          </a:xfrm>
          <a:prstGeom prst="ellipse">
            <a:avLst/>
          </a:prstGeom>
          <a:noFill/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100">
              <a:solidFill>
                <a:schemeClr val="accent2"/>
              </a:solidFill>
            </a:endParaRPr>
          </a:p>
        </p:txBody>
      </p:sp>
      <p:sp>
        <p:nvSpPr>
          <p:cNvPr id="33" name="Ellipse 92">
            <a:extLst>
              <a:ext uri="{FF2B5EF4-FFF2-40B4-BE49-F238E27FC236}">
                <a16:creationId xmlns:a16="http://schemas.microsoft.com/office/drawing/2014/main" id="{816832C8-B9C2-515D-E1B9-A10F0EFBB527}"/>
              </a:ext>
            </a:extLst>
          </p:cNvPr>
          <p:cNvSpPr/>
          <p:nvPr/>
        </p:nvSpPr>
        <p:spPr>
          <a:xfrm>
            <a:off x="7621144" y="4444353"/>
            <a:ext cx="1652605" cy="1294271"/>
          </a:xfrm>
          <a:prstGeom prst="ellipse">
            <a:avLst/>
          </a:prstGeom>
          <a:noFill/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100">
              <a:solidFill>
                <a:schemeClr val="accent2"/>
              </a:solidFill>
            </a:endParaRPr>
          </a:p>
        </p:txBody>
      </p:sp>
      <p:pic>
        <p:nvPicPr>
          <p:cNvPr id="34" name="Picture 2" descr="EMBL logo">
            <a:extLst>
              <a:ext uri="{FF2B5EF4-FFF2-40B4-BE49-F238E27FC236}">
                <a16:creationId xmlns:a16="http://schemas.microsoft.com/office/drawing/2014/main" id="{A1BF4CB3-02A4-1273-FF9C-4D4A8CBF9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642" y="2994286"/>
            <a:ext cx="2148872" cy="1217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104">
            <a:extLst>
              <a:ext uri="{FF2B5EF4-FFF2-40B4-BE49-F238E27FC236}">
                <a16:creationId xmlns:a16="http://schemas.microsoft.com/office/drawing/2014/main" id="{33892EFD-947C-29C8-C5A3-7048705938CC}"/>
              </a:ext>
            </a:extLst>
          </p:cNvPr>
          <p:cNvSpPr txBox="1"/>
          <p:nvPr/>
        </p:nvSpPr>
        <p:spPr>
          <a:xfrm>
            <a:off x="5756749" y="6116766"/>
            <a:ext cx="1513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latin typeface="Source Sans Pro" panose="020B0503030403020204" pitchFamily="34" charset="0"/>
              </a:rPr>
              <a:t>6 </a:t>
            </a:r>
            <a:r>
              <a:rPr lang="es-ES" sz="1200" dirty="0" err="1">
                <a:latin typeface="Source Sans Pro" panose="020B0503030403020204" pitchFamily="34" charset="0"/>
              </a:rPr>
              <a:t>languages</a:t>
            </a:r>
            <a:r>
              <a:rPr lang="es-ES" sz="1200" dirty="0">
                <a:latin typeface="Source Sans Pro" panose="020B0503030403020204" pitchFamily="34" charset="0"/>
              </a:rPr>
              <a:t> </a:t>
            </a:r>
            <a:r>
              <a:rPr lang="es-ES" sz="1200" dirty="0" err="1">
                <a:latin typeface="Source Sans Pro" panose="020B0503030403020204" pitchFamily="34" charset="0"/>
              </a:rPr>
              <a:t>spoken</a:t>
            </a:r>
            <a:r>
              <a:rPr lang="es-ES" sz="1200" dirty="0">
                <a:latin typeface="Source Sans Pro" panose="020B0503030403020204" pitchFamily="34" charset="0"/>
              </a:rPr>
              <a:t> (English, </a:t>
            </a:r>
            <a:r>
              <a:rPr lang="es-ES" sz="1200" dirty="0" err="1">
                <a:latin typeface="Source Sans Pro" panose="020B0503030403020204" pitchFamily="34" charset="0"/>
              </a:rPr>
              <a:t>Spanish</a:t>
            </a:r>
            <a:r>
              <a:rPr lang="es-ES" sz="1200" dirty="0">
                <a:latin typeface="Source Sans Pro" panose="020B0503030403020204" pitchFamily="34" charset="0"/>
              </a:rPr>
              <a:t>, French, German, Portuguese, Dutch)</a:t>
            </a:r>
          </a:p>
        </p:txBody>
      </p:sp>
      <p:grpSp>
        <p:nvGrpSpPr>
          <p:cNvPr id="39" name="Groupe 105">
            <a:extLst>
              <a:ext uri="{FF2B5EF4-FFF2-40B4-BE49-F238E27FC236}">
                <a16:creationId xmlns:a16="http://schemas.microsoft.com/office/drawing/2014/main" id="{FB789D87-0431-DD40-22C0-2714B372887A}"/>
              </a:ext>
            </a:extLst>
          </p:cNvPr>
          <p:cNvGrpSpPr/>
          <p:nvPr/>
        </p:nvGrpSpPr>
        <p:grpSpPr>
          <a:xfrm rot="3616038" flipV="1">
            <a:off x="6424584" y="4886525"/>
            <a:ext cx="2038422" cy="1702073"/>
            <a:chOff x="2863647" y="1118559"/>
            <a:chExt cx="2308058" cy="2014237"/>
          </a:xfrm>
        </p:grpSpPr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448930C7-0413-51E1-064C-D45A31B62AFF}"/>
                </a:ext>
              </a:extLst>
            </p:cNvPr>
            <p:cNvSpPr/>
            <p:nvPr/>
          </p:nvSpPr>
          <p:spPr>
            <a:xfrm rot="2611973">
              <a:off x="2863647" y="1118559"/>
              <a:ext cx="2308058" cy="2014237"/>
            </a:xfrm>
            <a:prstGeom prst="arc">
              <a:avLst>
                <a:gd name="adj1" fmla="val 17078908"/>
                <a:gd name="adj2" fmla="val 835920"/>
              </a:avLst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sp>
          <p:nvSpPr>
            <p:cNvPr id="41" name="Ellipse 107">
              <a:extLst>
                <a:ext uri="{FF2B5EF4-FFF2-40B4-BE49-F238E27FC236}">
                  <a16:creationId xmlns:a16="http://schemas.microsoft.com/office/drawing/2014/main" id="{975DDBFF-896C-CFE8-0BB0-6A4D70D13517}"/>
                </a:ext>
              </a:extLst>
            </p:cNvPr>
            <p:cNvSpPr/>
            <p:nvPr/>
          </p:nvSpPr>
          <p:spPr>
            <a:xfrm>
              <a:off x="4757265" y="1472261"/>
              <a:ext cx="177616" cy="177616"/>
            </a:xfrm>
            <a:prstGeom prst="ellipse">
              <a:avLst/>
            </a:prstGeom>
            <a:solidFill>
              <a:srgbClr val="FC5C7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</p:grpSp>
      <p:sp>
        <p:nvSpPr>
          <p:cNvPr id="105" name="ZoneTexte 60">
            <a:extLst>
              <a:ext uri="{FF2B5EF4-FFF2-40B4-BE49-F238E27FC236}">
                <a16:creationId xmlns:a16="http://schemas.microsoft.com/office/drawing/2014/main" id="{E4BA228D-3DFC-FEC4-EB09-263A0BEB007F}"/>
              </a:ext>
            </a:extLst>
          </p:cNvPr>
          <p:cNvSpPr txBox="1"/>
          <p:nvPr/>
        </p:nvSpPr>
        <p:spPr>
          <a:xfrm>
            <a:off x="7616033" y="3211403"/>
            <a:ext cx="1620000" cy="540000"/>
          </a:xfrm>
          <a:prstGeom prst="round2DiagRect">
            <a:avLst/>
          </a:prstGeom>
          <a:solidFill>
            <a:schemeClr val="bg2"/>
          </a:solidFill>
          <a:ln>
            <a:solidFill>
              <a:srgbClr val="71BF95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algn="ctr" defTabSz="444500">
              <a:lnSpc>
                <a:spcPct val="90000"/>
              </a:lnSpc>
              <a:spcAft>
                <a:spcPct val="35000"/>
              </a:spcAft>
              <a:defRPr sz="700" b="1">
                <a:solidFill>
                  <a:schemeClr val="tx1">
                    <a:lumMod val="75000"/>
                  </a:schemeClr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GB" sz="1050" dirty="0"/>
              <a:t>Issam </a:t>
            </a:r>
            <a:r>
              <a:rPr lang="en-GB" sz="1050" dirty="0" err="1"/>
              <a:t>Jemaa</a:t>
            </a:r>
            <a:endParaRPr lang="en-GB" sz="1050" dirty="0"/>
          </a:p>
          <a:p>
            <a:r>
              <a:rPr lang="en-GB" sz="1050" b="0" dirty="0"/>
              <a:t>Site Operations Manager</a:t>
            </a:r>
            <a:endParaRPr lang="fr-FR" sz="1050" b="0" dirty="0"/>
          </a:p>
        </p:txBody>
      </p:sp>
    </p:spTree>
    <p:extLst>
      <p:ext uri="{BB962C8B-B14F-4D97-AF65-F5344CB8AC3E}">
        <p14:creationId xmlns:p14="http://schemas.microsoft.com/office/powerpoint/2010/main" val="3550911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Espace réservé du contenu 7">
            <a:extLst>
              <a:ext uri="{FF2B5EF4-FFF2-40B4-BE49-F238E27FC236}">
                <a16:creationId xmlns:a16="http://schemas.microsoft.com/office/drawing/2014/main" id="{FCB55A5F-9CE9-99D0-3C3A-ECB03E982D08}"/>
              </a:ext>
            </a:extLst>
          </p:cNvPr>
          <p:cNvSpPr>
            <a:spLocks noGrp="1"/>
          </p:cNvSpPr>
          <p:nvPr/>
        </p:nvSpPr>
        <p:spPr>
          <a:xfrm>
            <a:off x="436760" y="971334"/>
            <a:ext cx="8070074" cy="341312"/>
          </a:xfrm>
          <a:prstGeom prst="rect">
            <a:avLst/>
          </a:prstGeom>
        </p:spPr>
        <p:txBody>
          <a:bodyPr/>
          <a:lstStyle>
            <a:lvl1pPr marL="0" indent="0" algn="l" defTabSz="503556" rtl="0" eaLnBrk="1" latinLnBrk="0" hangingPunct="1">
              <a:spcBef>
                <a:spcPct val="20000"/>
              </a:spcBef>
              <a:buFontTx/>
              <a:buNone/>
              <a:defRPr sz="2400" kern="1200" baseline="0">
                <a:solidFill>
                  <a:schemeClr val="accent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503557" indent="0" algn="l" defTabSz="503556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accent2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2pPr>
            <a:lvl3pPr marL="1007111" indent="0" algn="l" defTabSz="503556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accent2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3pPr>
            <a:lvl4pPr marL="1510667" indent="0" algn="l" defTabSz="503556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accent2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4pPr>
            <a:lvl5pPr marL="2014221" indent="0" algn="l" defTabSz="503556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accent2"/>
                </a:solidFill>
                <a:latin typeface="Source Sans Pro Black" panose="020B0803030403020204" pitchFamily="34" charset="0"/>
                <a:ea typeface="+mn-ea"/>
                <a:cs typeface="+mn-cs"/>
              </a:defRPr>
            </a:lvl5pPr>
            <a:lvl6pPr marL="276956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3112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6670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0229" indent="-251780" algn="l" defTabSz="503556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GB" b="0" i="0" u="none" baseline="0" dirty="0"/>
              <a:t>One team to answer all</a:t>
            </a:r>
            <a:r>
              <a:rPr lang="en-GB" b="0" i="0" u="none" dirty="0"/>
              <a:t> your questions</a:t>
            </a:r>
            <a:endParaRPr lang="en-GB" b="0" i="0" u="none" baseline="0" dirty="0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E864D67-A2A2-45F1-871A-65F934723DFE}"/>
              </a:ext>
            </a:extLst>
          </p:cNvPr>
          <p:cNvGrpSpPr/>
          <p:nvPr/>
        </p:nvGrpSpPr>
        <p:grpSpPr>
          <a:xfrm>
            <a:off x="2974775" y="1635880"/>
            <a:ext cx="4742262" cy="4287914"/>
            <a:chOff x="621857" y="2237174"/>
            <a:chExt cx="4742262" cy="4287914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3ED1E57-2F65-F69C-5794-30097C18E64D}"/>
                </a:ext>
              </a:extLst>
            </p:cNvPr>
            <p:cNvSpPr/>
            <p:nvPr/>
          </p:nvSpPr>
          <p:spPr>
            <a:xfrm>
              <a:off x="621857" y="2237174"/>
              <a:ext cx="4742262" cy="4287914"/>
            </a:xfrm>
            <a:prstGeom prst="rect">
              <a:avLst/>
            </a:prstGeom>
            <a:solidFill>
              <a:srgbClr val="D5E4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45709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094" algn="l" defTabSz="45709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186" algn="l" defTabSz="45709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280" algn="l" defTabSz="45709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372" algn="l" defTabSz="45709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464" algn="l" defTabSz="45709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557" algn="l" defTabSz="45709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9650" algn="l" defTabSz="45709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6743" algn="l" defTabSz="457094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/>
            </a:p>
          </p:txBody>
        </p:sp>
        <p:sp>
          <p:nvSpPr>
            <p:cNvPr id="53" name="ZoneTexte 62">
              <a:extLst>
                <a:ext uri="{FF2B5EF4-FFF2-40B4-BE49-F238E27FC236}">
                  <a16:creationId xmlns:a16="http://schemas.microsoft.com/office/drawing/2014/main" id="{B8CCAE38-28EE-51DD-7139-6F4F2FA62FB7}"/>
                </a:ext>
              </a:extLst>
            </p:cNvPr>
            <p:cNvSpPr txBox="1"/>
            <p:nvPr/>
          </p:nvSpPr>
          <p:spPr>
            <a:xfrm>
              <a:off x="773600" y="3423113"/>
              <a:ext cx="4438776" cy="13849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 marL="0" algn="l" defTabSz="45709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094" algn="l" defTabSz="45709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186" algn="l" defTabSz="45709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280" algn="l" defTabSz="45709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372" algn="l" defTabSz="45709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464" algn="l" defTabSz="45709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557" algn="l" defTabSz="45709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650" algn="l" defTabSz="45709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6743" algn="l" defTabSz="45709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en-GB" sz="1400" b="1" dirty="0">
                  <a:solidFill>
                    <a:srgbClr val="00338E"/>
                  </a:solidFill>
                  <a:latin typeface="Source Sans Pro" panose="020B0503030403020204" pitchFamily="34" charset="0"/>
                  <a:cs typeface="Times New Roman" panose="02020603050405020304" pitchFamily="18" charset="0"/>
                </a:rPr>
                <a:t>A polyvalent and multilingual Client Services Team dedicated to the administration of EMBL’s Health Insurance Scheme.</a:t>
              </a:r>
            </a:p>
            <a:p>
              <a:pPr algn="ctr" rtl="0"/>
              <a:endParaRPr lang="en-GB" sz="1400" b="1" dirty="0">
                <a:solidFill>
                  <a:srgbClr val="00338E"/>
                </a:solidFill>
                <a:latin typeface="Source Sans Pro" panose="020B0503030403020204" pitchFamily="34" charset="0"/>
                <a:cs typeface="Times New Roman" panose="02020603050405020304" pitchFamily="18" charset="0"/>
              </a:endParaRPr>
            </a:p>
            <a:p>
              <a:pPr algn="ctr" rtl="0"/>
              <a:r>
                <a:rPr lang="en-GB" sz="1400" b="1" dirty="0">
                  <a:solidFill>
                    <a:srgbClr val="00338E"/>
                  </a:solidFill>
                  <a:latin typeface="Source Sans Pro" panose="020B0503030403020204" pitchFamily="34" charset="0"/>
                  <a:cs typeface="Times New Roman" panose="02020603050405020304" pitchFamily="18" charset="0"/>
                </a:rPr>
                <a:t>Our Client Services Officers are trained on all aspects of your health insurance cover.</a:t>
              </a:r>
            </a:p>
          </p:txBody>
        </p:sp>
        <p:grpSp>
          <p:nvGrpSpPr>
            <p:cNvPr id="54" name="Groupe 63">
              <a:extLst>
                <a:ext uri="{FF2B5EF4-FFF2-40B4-BE49-F238E27FC236}">
                  <a16:creationId xmlns:a16="http://schemas.microsoft.com/office/drawing/2014/main" id="{358ABD12-7584-1E1A-B93B-AA5FB1B00528}"/>
                </a:ext>
              </a:extLst>
            </p:cNvPr>
            <p:cNvGrpSpPr/>
            <p:nvPr/>
          </p:nvGrpSpPr>
          <p:grpSpPr>
            <a:xfrm>
              <a:off x="1008069" y="2328439"/>
              <a:ext cx="4114516" cy="891782"/>
              <a:chOff x="842299" y="3572469"/>
              <a:chExt cx="4114516" cy="891782"/>
            </a:xfrm>
          </p:grpSpPr>
          <p:pic>
            <p:nvPicPr>
              <p:cNvPr id="65" name="Image 64">
                <a:extLst>
                  <a:ext uri="{FF2B5EF4-FFF2-40B4-BE49-F238E27FC236}">
                    <a16:creationId xmlns:a16="http://schemas.microsoft.com/office/drawing/2014/main" id="{FDBE085C-9504-F1B9-0574-11642CF5AE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10805" y="3572469"/>
                <a:ext cx="639676" cy="839337"/>
              </a:xfrm>
              <a:prstGeom prst="rect">
                <a:avLst/>
              </a:prstGeom>
            </p:spPr>
          </p:pic>
          <p:pic>
            <p:nvPicPr>
              <p:cNvPr id="66" name="Image 65">
                <a:extLst>
                  <a:ext uri="{FF2B5EF4-FFF2-40B4-BE49-F238E27FC236}">
                    <a16:creationId xmlns:a16="http://schemas.microsoft.com/office/drawing/2014/main" id="{7A75F3ED-67FC-6220-6DC8-B69EA78DB2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79311" y="3617120"/>
                <a:ext cx="624337" cy="819209"/>
              </a:xfrm>
              <a:prstGeom prst="rect">
                <a:avLst/>
              </a:prstGeom>
            </p:spPr>
          </p:pic>
          <p:pic>
            <p:nvPicPr>
              <p:cNvPr id="67" name="Image 68">
                <a:extLst>
                  <a:ext uri="{FF2B5EF4-FFF2-40B4-BE49-F238E27FC236}">
                    <a16:creationId xmlns:a16="http://schemas.microsoft.com/office/drawing/2014/main" id="{B5C90AA7-254C-A676-6FC0-EBBD58B71A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2478" y="3645042"/>
                <a:ext cx="624337" cy="819209"/>
              </a:xfrm>
              <a:prstGeom prst="rect">
                <a:avLst/>
              </a:prstGeom>
            </p:spPr>
          </p:pic>
          <p:pic>
            <p:nvPicPr>
              <p:cNvPr id="68" name="Image 75">
                <a:extLst>
                  <a:ext uri="{FF2B5EF4-FFF2-40B4-BE49-F238E27FC236}">
                    <a16:creationId xmlns:a16="http://schemas.microsoft.com/office/drawing/2014/main" id="{EF92657D-1AA7-5DA5-1978-7BEEB27E15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2299" y="3589385"/>
                <a:ext cx="639676" cy="839337"/>
              </a:xfrm>
              <a:prstGeom prst="rect">
                <a:avLst/>
              </a:prstGeom>
            </p:spPr>
          </p:pic>
        </p:grpSp>
        <p:grpSp>
          <p:nvGrpSpPr>
            <p:cNvPr id="55" name="Groupe 76">
              <a:extLst>
                <a:ext uri="{FF2B5EF4-FFF2-40B4-BE49-F238E27FC236}">
                  <a16:creationId xmlns:a16="http://schemas.microsoft.com/office/drawing/2014/main" id="{DC2E568D-E5B4-619E-8801-1779A9ECC986}"/>
                </a:ext>
              </a:extLst>
            </p:cNvPr>
            <p:cNvGrpSpPr/>
            <p:nvPr/>
          </p:nvGrpSpPr>
          <p:grpSpPr>
            <a:xfrm>
              <a:off x="909306" y="4944797"/>
              <a:ext cx="4205071" cy="1491177"/>
              <a:chOff x="783105" y="4963737"/>
              <a:chExt cx="4205071" cy="1491177"/>
            </a:xfrm>
          </p:grpSpPr>
          <p:sp>
            <p:nvSpPr>
              <p:cNvPr id="57" name="ZoneTexte 77">
                <a:extLst>
                  <a:ext uri="{FF2B5EF4-FFF2-40B4-BE49-F238E27FC236}">
                    <a16:creationId xmlns:a16="http://schemas.microsoft.com/office/drawing/2014/main" id="{D69E945A-F94F-3359-298C-10D3FBF07E41}"/>
                  </a:ext>
                </a:extLst>
              </p:cNvPr>
              <p:cNvSpPr txBox="1"/>
              <p:nvPr/>
            </p:nvSpPr>
            <p:spPr>
              <a:xfrm>
                <a:off x="783105" y="4963737"/>
                <a:ext cx="2018881" cy="2769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 anchor="ctr" anchorCtr="0">
                <a:spAutoFit/>
              </a:bodyPr>
              <a:lstStyle>
                <a:defPPr>
                  <a:defRPr lang="fr-FR"/>
                </a:defPPr>
                <a:lvl1pPr marL="0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094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186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280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372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464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557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650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6743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rtl="0"/>
                <a:r>
                  <a:rPr lang="en-GB" sz="1200" b="1" dirty="0">
                    <a:solidFill>
                      <a:srgbClr val="00338E"/>
                    </a:solidFill>
                    <a:latin typeface="Source Sans Pro" panose="020B0503030403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Member reimbursements</a:t>
                </a:r>
                <a:endParaRPr lang="en-GB" sz="1200" b="1" i="0" u="none" baseline="0" dirty="0">
                  <a:solidFill>
                    <a:srgbClr val="00338E"/>
                  </a:solidFill>
                  <a:latin typeface="Source Sans Pro" panose="020B0503030403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ZoneTexte 78">
                <a:extLst>
                  <a:ext uri="{FF2B5EF4-FFF2-40B4-BE49-F238E27FC236}">
                    <a16:creationId xmlns:a16="http://schemas.microsoft.com/office/drawing/2014/main" id="{7BB14F56-F25C-0EAA-067C-4411158581CD}"/>
                  </a:ext>
                </a:extLst>
              </p:cNvPr>
              <p:cNvSpPr txBox="1"/>
              <p:nvPr/>
            </p:nvSpPr>
            <p:spPr>
              <a:xfrm>
                <a:off x="2969295" y="4963737"/>
                <a:ext cx="2018881" cy="2769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 anchor="ctr" anchorCtr="0">
                <a:spAutoFit/>
              </a:bodyPr>
              <a:lstStyle>
                <a:defPPr>
                  <a:defRPr lang="fr-FR"/>
                </a:defPPr>
                <a:lvl1pPr marL="0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094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186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280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372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464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557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650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6743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rtl="0"/>
                <a:r>
                  <a:rPr lang="en-GB" sz="1200" b="1" dirty="0">
                    <a:solidFill>
                      <a:srgbClr val="00338E"/>
                    </a:solidFill>
                    <a:latin typeface="Source Sans Pro" panose="020B0503030403020204" pitchFamily="34" charset="0"/>
                    <a:cs typeface="Times New Roman" panose="02020603050405020304" pitchFamily="18" charset="0"/>
                  </a:rPr>
                  <a:t>Questions on cover</a:t>
                </a:r>
                <a:endParaRPr lang="en-GB" sz="1200" b="1" dirty="0">
                  <a:solidFill>
                    <a:srgbClr val="00338E"/>
                  </a:solidFill>
                  <a:latin typeface="Source Sans Pro Semibold" panose="020B0603030403020204" pitchFamily="34" charset="0"/>
                </a:endParaRPr>
              </a:p>
            </p:txBody>
          </p:sp>
          <p:sp>
            <p:nvSpPr>
              <p:cNvPr id="59" name="ZoneTexte 79">
                <a:extLst>
                  <a:ext uri="{FF2B5EF4-FFF2-40B4-BE49-F238E27FC236}">
                    <a16:creationId xmlns:a16="http://schemas.microsoft.com/office/drawing/2014/main" id="{8CCF445F-0B5C-D102-C941-BAE21E90BBAB}"/>
                  </a:ext>
                </a:extLst>
              </p:cNvPr>
              <p:cNvSpPr txBox="1"/>
              <p:nvPr/>
            </p:nvSpPr>
            <p:spPr>
              <a:xfrm>
                <a:off x="783105" y="5368463"/>
                <a:ext cx="2018881" cy="2769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 anchor="ctr" anchorCtr="0">
                <a:spAutoFit/>
              </a:bodyPr>
              <a:lstStyle>
                <a:defPPr>
                  <a:defRPr lang="fr-FR"/>
                </a:defPPr>
                <a:lvl1pPr marL="0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094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186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280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372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464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557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650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6743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rtl="0"/>
                <a:r>
                  <a:rPr lang="en-GB" sz="1200" b="1" i="0" u="none" baseline="0" dirty="0">
                    <a:solidFill>
                      <a:srgbClr val="00338E"/>
                    </a:solidFill>
                    <a:latin typeface="Source Sans Pro" panose="020B0503030403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Direct payment </a:t>
                </a:r>
                <a:endParaRPr lang="en-GB" sz="1200" b="1" dirty="0">
                  <a:solidFill>
                    <a:srgbClr val="00338E"/>
                  </a:solidFill>
                  <a:latin typeface="Source Sans Pro Semibold" panose="020B0603030403020204" pitchFamily="34" charset="0"/>
                </a:endParaRPr>
              </a:p>
            </p:txBody>
          </p:sp>
          <p:sp>
            <p:nvSpPr>
              <p:cNvPr id="60" name="ZoneTexte 80">
                <a:extLst>
                  <a:ext uri="{FF2B5EF4-FFF2-40B4-BE49-F238E27FC236}">
                    <a16:creationId xmlns:a16="http://schemas.microsoft.com/office/drawing/2014/main" id="{FF656B2B-F3D5-3EC6-AF9F-AB202E3B7A28}"/>
                  </a:ext>
                </a:extLst>
              </p:cNvPr>
              <p:cNvSpPr txBox="1"/>
              <p:nvPr/>
            </p:nvSpPr>
            <p:spPr>
              <a:xfrm>
                <a:off x="2969295" y="5368463"/>
                <a:ext cx="2018881" cy="2769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 anchor="ctr" anchorCtr="0">
                <a:spAutoFit/>
              </a:bodyPr>
              <a:lstStyle>
                <a:defPPr>
                  <a:defRPr lang="fr-FR"/>
                </a:defPPr>
                <a:lvl1pPr marL="0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094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186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280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372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464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557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650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6743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GB" sz="1200" b="1" dirty="0">
                    <a:solidFill>
                      <a:srgbClr val="00338E"/>
                    </a:solidFill>
                    <a:latin typeface="Source Sans Pro" panose="020B0503030403020204" pitchFamily="34" charset="0"/>
                    <a:cs typeface="Times New Roman" panose="02020603050405020304" pitchFamily="18" charset="0"/>
                  </a:rPr>
                  <a:t>Prior agreements</a:t>
                </a:r>
                <a:endParaRPr lang="en-GB" sz="1200" b="1" dirty="0">
                  <a:solidFill>
                    <a:srgbClr val="00338E"/>
                  </a:solidFill>
                  <a:latin typeface="Source Sans Pro Semibold" panose="020B0603030403020204" pitchFamily="34" charset="0"/>
                </a:endParaRPr>
              </a:p>
            </p:txBody>
          </p:sp>
          <p:sp>
            <p:nvSpPr>
              <p:cNvPr id="61" name="ZoneTexte 86">
                <a:extLst>
                  <a:ext uri="{FF2B5EF4-FFF2-40B4-BE49-F238E27FC236}">
                    <a16:creationId xmlns:a16="http://schemas.microsoft.com/office/drawing/2014/main" id="{FE48B65A-05A6-9ADE-BA77-721F0E525DD5}"/>
                  </a:ext>
                </a:extLst>
              </p:cNvPr>
              <p:cNvSpPr txBox="1"/>
              <p:nvPr/>
            </p:nvSpPr>
            <p:spPr>
              <a:xfrm>
                <a:off x="783105" y="5773189"/>
                <a:ext cx="2018881" cy="2769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 anchor="ctr" anchorCtr="0">
                <a:spAutoFit/>
              </a:bodyPr>
              <a:lstStyle>
                <a:defPPr>
                  <a:defRPr lang="fr-FR"/>
                </a:defPPr>
                <a:lvl1pPr marL="0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094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186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280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372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464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557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650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6743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rtl="0"/>
                <a:r>
                  <a:rPr lang="en-GB" sz="1200" b="1" dirty="0">
                    <a:solidFill>
                      <a:srgbClr val="00338E"/>
                    </a:solidFill>
                    <a:latin typeface="Source Sans Pro" panose="020B0503030403020204" pitchFamily="34" charset="0"/>
                    <a:cs typeface="Times New Roman" panose="02020603050405020304" pitchFamily="18" charset="0"/>
                  </a:rPr>
                  <a:t>Direct Billing</a:t>
                </a:r>
                <a:endParaRPr lang="en-GB" sz="1200" b="1" dirty="0">
                  <a:solidFill>
                    <a:srgbClr val="00338E"/>
                  </a:solidFill>
                  <a:latin typeface="Source Sans Pro Semibold" panose="020B0603030403020204" pitchFamily="34" charset="0"/>
                </a:endParaRPr>
              </a:p>
            </p:txBody>
          </p:sp>
          <p:sp>
            <p:nvSpPr>
              <p:cNvPr id="62" name="ZoneTexte 87">
                <a:extLst>
                  <a:ext uri="{FF2B5EF4-FFF2-40B4-BE49-F238E27FC236}">
                    <a16:creationId xmlns:a16="http://schemas.microsoft.com/office/drawing/2014/main" id="{8624BD91-494A-F21F-D0D1-CE588B69AFF7}"/>
                  </a:ext>
                </a:extLst>
              </p:cNvPr>
              <p:cNvSpPr txBox="1"/>
              <p:nvPr/>
            </p:nvSpPr>
            <p:spPr>
              <a:xfrm>
                <a:off x="2969295" y="5680856"/>
                <a:ext cx="2018881" cy="4616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 anchor="ctr" anchorCtr="0">
                <a:spAutoFit/>
              </a:bodyPr>
              <a:lstStyle>
                <a:defPPr>
                  <a:defRPr lang="fr-FR"/>
                </a:defPPr>
                <a:lvl1pPr marL="0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094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186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280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372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464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557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650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6743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rtl="0"/>
                <a:r>
                  <a:rPr lang="en-GB" sz="1200" b="1" i="0" u="none" baseline="0" dirty="0">
                    <a:solidFill>
                      <a:srgbClr val="00338E"/>
                    </a:solidFill>
                    <a:latin typeface="Source Sans Pro" panose="020B0503030403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Assistance with online tools</a:t>
                </a:r>
                <a:endParaRPr lang="en-GB" sz="1200" b="1" dirty="0">
                  <a:solidFill>
                    <a:srgbClr val="00338E"/>
                  </a:solidFill>
                  <a:latin typeface="Source Sans Pro Semibold" panose="020B0603030403020204" pitchFamily="34" charset="0"/>
                </a:endParaRPr>
              </a:p>
            </p:txBody>
          </p:sp>
          <p:sp>
            <p:nvSpPr>
              <p:cNvPr id="63" name="ZoneTexte 89">
                <a:extLst>
                  <a:ext uri="{FF2B5EF4-FFF2-40B4-BE49-F238E27FC236}">
                    <a16:creationId xmlns:a16="http://schemas.microsoft.com/office/drawing/2014/main" id="{660FD14A-2B3C-E7F9-502A-8A4E0BCEBA49}"/>
                  </a:ext>
                </a:extLst>
              </p:cNvPr>
              <p:cNvSpPr txBox="1"/>
              <p:nvPr/>
            </p:nvSpPr>
            <p:spPr>
              <a:xfrm>
                <a:off x="783105" y="6177915"/>
                <a:ext cx="2018881" cy="2769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 anchor="ctr" anchorCtr="0">
                <a:spAutoFit/>
              </a:bodyPr>
              <a:lstStyle>
                <a:defPPr>
                  <a:defRPr lang="fr-FR"/>
                </a:defPPr>
                <a:lvl1pPr marL="0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094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186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280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372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464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557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650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6743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rtl="0"/>
                <a:r>
                  <a:rPr lang="en-GB" sz="1200" b="1" i="0" u="none" baseline="0" dirty="0">
                    <a:solidFill>
                      <a:srgbClr val="00338E"/>
                    </a:solidFill>
                    <a:latin typeface="Source Sans Pro" panose="020B0503030403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Hospitalisations</a:t>
                </a:r>
                <a:endParaRPr lang="en-GB" sz="1200" dirty="0">
                  <a:solidFill>
                    <a:srgbClr val="000000"/>
                  </a:solidFill>
                  <a:latin typeface="Source Sans Pro" panose="020B0503030403020204" pitchFamily="34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64" name="ZoneTexte 90">
                <a:extLst>
                  <a:ext uri="{FF2B5EF4-FFF2-40B4-BE49-F238E27FC236}">
                    <a16:creationId xmlns:a16="http://schemas.microsoft.com/office/drawing/2014/main" id="{741BC2C4-CFAC-2D1A-8727-DD1F1E0F447F}"/>
                  </a:ext>
                </a:extLst>
              </p:cNvPr>
              <p:cNvSpPr txBox="1"/>
              <p:nvPr/>
            </p:nvSpPr>
            <p:spPr>
              <a:xfrm>
                <a:off x="2969295" y="6177915"/>
                <a:ext cx="2018881" cy="2769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 anchor="ctr" anchorCtr="0">
                <a:spAutoFit/>
              </a:bodyPr>
              <a:lstStyle>
                <a:defPPr>
                  <a:defRPr lang="fr-FR"/>
                </a:defPPr>
                <a:lvl1pPr marL="0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094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186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280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372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464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557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650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6743" algn="l" defTabSz="457094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GB" sz="1200" b="1" dirty="0">
                    <a:solidFill>
                      <a:srgbClr val="00338E"/>
                    </a:solidFill>
                    <a:latin typeface="Source Sans Pro" panose="020B0503030403020204" pitchFamily="34" charset="0"/>
                    <a:cs typeface="Times New Roman" panose="02020603050405020304" pitchFamily="18" charset="0"/>
                  </a:rPr>
                  <a:t>Questions on procedures</a:t>
                </a:r>
                <a:endParaRPr lang="en-GB" sz="1200" b="1" spc="-30" dirty="0">
                  <a:solidFill>
                    <a:srgbClr val="00338E"/>
                  </a:solidFill>
                  <a:latin typeface="Source Sans Pro Semibold" panose="020B0603030403020204" pitchFamily="34" charset="0"/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B82DA6B-C900-E91B-571C-051B5BF8EBAC}"/>
              </a:ext>
            </a:extLst>
          </p:cNvPr>
          <p:cNvSpPr txBox="1"/>
          <p:nvPr/>
        </p:nvSpPr>
        <p:spPr>
          <a:xfrm>
            <a:off x="2724610" y="6126686"/>
            <a:ext cx="5242592" cy="1169551"/>
          </a:xfrm>
          <a:prstGeom prst="rect">
            <a:avLst/>
          </a:prstGeom>
          <a:ln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400" kern="0" dirty="0">
                <a:solidFill>
                  <a:srgbClr val="00338E"/>
                </a:solidFill>
                <a:latin typeface="Source Sans Pro" panose="020B0503030403020204" pitchFamily="34" charset="0"/>
              </a:rPr>
              <a:t>Phone (toll-free): 00 800 2020 2022 </a:t>
            </a:r>
          </a:p>
          <a:p>
            <a:pPr algn="ctr"/>
            <a:r>
              <a:rPr lang="en-GB" sz="1400" kern="0" dirty="0">
                <a:solidFill>
                  <a:srgbClr val="00338E"/>
                </a:solidFill>
                <a:latin typeface="Source Sans Pro" panose="020B0503030403020204" pitchFamily="34" charset="0"/>
              </a:rPr>
              <a:t>If toll-free number not available: +351 211 233 803</a:t>
            </a:r>
          </a:p>
          <a:p>
            <a:pPr algn="ctr"/>
            <a:r>
              <a:rPr lang="en-GB" sz="1400" kern="0" dirty="0">
                <a:solidFill>
                  <a:srgbClr val="00338E"/>
                </a:solidFill>
                <a:latin typeface="Source Sans Pro" panose="020B0503030403020204" pitchFamily="34" charset="0"/>
              </a:rPr>
              <a:t>Email: embl@henner.com</a:t>
            </a:r>
            <a:endParaRPr lang="pt-PT" sz="1600" kern="0" dirty="0">
              <a:solidFill>
                <a:srgbClr val="00338E"/>
              </a:solidFill>
              <a:latin typeface="Source Sans Pro" panose="020B0503030403020204" pitchFamily="34" charset="0"/>
            </a:endParaRPr>
          </a:p>
          <a:p>
            <a:pPr algn="ctr"/>
            <a:r>
              <a:rPr lang="pt-PT" sz="1400" kern="0" dirty="0">
                <a:solidFill>
                  <a:srgbClr val="00338E"/>
                </a:solidFill>
                <a:latin typeface="Source Sans Pro" panose="020B0503030403020204" pitchFamily="34" charset="0"/>
              </a:rPr>
              <a:t>24/7, 365 days per year </a:t>
            </a:r>
          </a:p>
          <a:p>
            <a:pPr algn="ctr"/>
            <a:r>
              <a:rPr lang="pt-PT" sz="1400" kern="0" dirty="0">
                <a:solidFill>
                  <a:srgbClr val="00338E"/>
                </a:solidFill>
                <a:latin typeface="Source Sans Pro" panose="020B0503030403020204" pitchFamily="34" charset="0"/>
              </a:rPr>
              <a:t>(outside of office hours, call is forwarded to another Henner office)</a:t>
            </a:r>
            <a:endParaRPr lang="en-US" sz="1400" kern="0" dirty="0">
              <a:solidFill>
                <a:srgbClr val="00338E"/>
              </a:solidFill>
              <a:latin typeface="Source Sans Pro" panose="020B0503030403020204" pitchFamily="34" charset="0"/>
            </a:endParaRPr>
          </a:p>
        </p:txBody>
      </p:sp>
      <p:sp>
        <p:nvSpPr>
          <p:cNvPr id="31" name="Espace réservé du texte 1">
            <a:extLst>
              <a:ext uri="{FF2B5EF4-FFF2-40B4-BE49-F238E27FC236}">
                <a16:creationId xmlns:a16="http://schemas.microsoft.com/office/drawing/2014/main" id="{82C747A1-C025-4114-B793-ACB2F0012C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62687" y="286842"/>
            <a:ext cx="9164070" cy="565414"/>
          </a:xfrm>
        </p:spPr>
        <p:txBody>
          <a:bodyPr/>
          <a:lstStyle/>
          <a:p>
            <a:r>
              <a:rPr lang="en-GB" dirty="0"/>
              <a:t>Your dedicated Team</a:t>
            </a:r>
          </a:p>
        </p:txBody>
      </p:sp>
    </p:spTree>
    <p:extLst>
      <p:ext uri="{BB962C8B-B14F-4D97-AF65-F5344CB8AC3E}">
        <p14:creationId xmlns:p14="http://schemas.microsoft.com/office/powerpoint/2010/main" val="3147414704"/>
      </p:ext>
    </p:extLst>
  </p:cSld>
  <p:clrMapOvr>
    <a:masterClrMapping/>
  </p:clrMapOvr>
  <p:extLst>
    <p:ext uri="{6950BFC3-D8DA-4A85-94F7-54DA5524770B}">
      <p188:commentRel xmlns:p188="http://schemas.microsoft.com/office/powerpoint/2018/8/main" xmlns="" r:id="rId6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sz="4000" dirty="0"/>
              <a:t>YOUR MEMBER DOCUMENTS</a:t>
            </a:r>
          </a:p>
        </p:txBody>
      </p:sp>
    </p:spTree>
    <p:extLst>
      <p:ext uri="{BB962C8B-B14F-4D97-AF65-F5344CB8AC3E}">
        <p14:creationId xmlns:p14="http://schemas.microsoft.com/office/powerpoint/2010/main" val="2281491369"/>
      </p:ext>
    </p:extLst>
  </p:cSld>
  <p:clrMapOvr>
    <a:masterClrMapping/>
  </p:clrMapOvr>
</p:sld>
</file>

<file path=ppt/theme/theme1.xml><?xml version="1.0" encoding="utf-8"?>
<a:theme xmlns:a="http://schemas.openxmlformats.org/drawingml/2006/main" name="1_Henner">
  <a:themeElements>
    <a:clrScheme name="Couleurs Henner">
      <a:dk1>
        <a:srgbClr val="000000"/>
      </a:dk1>
      <a:lt1>
        <a:srgbClr val="FFFFFF"/>
      </a:lt1>
      <a:dk2>
        <a:srgbClr val="31849B"/>
      </a:dk2>
      <a:lt2>
        <a:srgbClr val="E8E8E8"/>
      </a:lt2>
      <a:accent1>
        <a:srgbClr val="00B0F0"/>
      </a:accent1>
      <a:accent2>
        <a:srgbClr val="00338E"/>
      </a:accent2>
      <a:accent3>
        <a:srgbClr val="A7C6FF"/>
      </a:accent3>
      <a:accent4>
        <a:srgbClr val="FC5C77"/>
      </a:accent4>
      <a:accent5>
        <a:srgbClr val="FBBF68"/>
      </a:accent5>
      <a:accent6>
        <a:srgbClr val="71BF95"/>
      </a:accent6>
      <a:hlink>
        <a:srgbClr val="000000"/>
      </a:hlink>
      <a:folHlink>
        <a:srgbClr val="0000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Conception personnalisée">
  <a:themeElements>
    <a:clrScheme name="Henner">
      <a:dk1>
        <a:srgbClr val="00338E"/>
      </a:dk1>
      <a:lt1>
        <a:srgbClr val="FFFFFF"/>
      </a:lt1>
      <a:dk2>
        <a:srgbClr val="056980"/>
      </a:dk2>
      <a:lt2>
        <a:srgbClr val="94BAD1"/>
      </a:lt2>
      <a:accent1>
        <a:srgbClr val="31849B"/>
      </a:accent1>
      <a:accent2>
        <a:srgbClr val="EE8FB1"/>
      </a:accent2>
      <a:accent3>
        <a:srgbClr val="212A56"/>
      </a:accent3>
      <a:accent4>
        <a:srgbClr val="95937A"/>
      </a:accent4>
      <a:accent5>
        <a:srgbClr val="056980"/>
      </a:accent5>
      <a:accent6>
        <a:srgbClr val="71BF95"/>
      </a:accent6>
      <a:hlink>
        <a:srgbClr val="FBBF68"/>
      </a:hlink>
      <a:folHlink>
        <a:srgbClr val="B10443"/>
      </a:folHlink>
    </a:clrScheme>
    <a:fontScheme name="Personnalisé 1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Henner">
  <a:themeElements>
    <a:clrScheme name="Couleurs Henner">
      <a:dk1>
        <a:srgbClr val="000000"/>
      </a:dk1>
      <a:lt1>
        <a:srgbClr val="FFFFFF"/>
      </a:lt1>
      <a:dk2>
        <a:srgbClr val="31849B"/>
      </a:dk2>
      <a:lt2>
        <a:srgbClr val="E8E8E8"/>
      </a:lt2>
      <a:accent1>
        <a:srgbClr val="00B0F0"/>
      </a:accent1>
      <a:accent2>
        <a:srgbClr val="00338E"/>
      </a:accent2>
      <a:accent3>
        <a:srgbClr val="A7C6FF"/>
      </a:accent3>
      <a:accent4>
        <a:srgbClr val="FC5C77"/>
      </a:accent4>
      <a:accent5>
        <a:srgbClr val="FBBF68"/>
      </a:accent5>
      <a:accent6>
        <a:srgbClr val="71BF95"/>
      </a:accent6>
      <a:hlink>
        <a:srgbClr val="000000"/>
      </a:hlink>
      <a:folHlink>
        <a:srgbClr val="0000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3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29022</TotalTime>
  <Words>2038</Words>
  <Application>Microsoft Office PowerPoint</Application>
  <PresentationFormat>Personnalisé</PresentationFormat>
  <Paragraphs>395</Paragraphs>
  <Slides>31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31</vt:i4>
      </vt:variant>
    </vt:vector>
  </HeadingPairs>
  <TitlesOfParts>
    <vt:vector size="44" baseType="lpstr">
      <vt:lpstr>Arial</vt:lpstr>
      <vt:lpstr>Calibri</vt:lpstr>
      <vt:lpstr>Cambria</vt:lpstr>
      <vt:lpstr>Source Sans Pro</vt:lpstr>
      <vt:lpstr>Source Sans Pro Black</vt:lpstr>
      <vt:lpstr>Source Sans Pro Light</vt:lpstr>
      <vt:lpstr>Source Sans Pro Semibold</vt:lpstr>
      <vt:lpstr>SourceSansPro-Bold</vt:lpstr>
      <vt:lpstr>Wingdings</vt:lpstr>
      <vt:lpstr>1_Henner</vt:lpstr>
      <vt:lpstr>3_Conception personnalisée</vt:lpstr>
      <vt:lpstr>4_Henner</vt:lpstr>
      <vt:lpstr>3_Conception personnalisée</vt:lpstr>
      <vt:lpstr>Henner Services for EMBL Members</vt:lpstr>
      <vt:lpstr>Présentation PowerPoint</vt:lpstr>
      <vt:lpstr>Henner Group</vt:lpstr>
      <vt:lpstr>Présentation PowerPoint</vt:lpstr>
      <vt:lpstr>Présentation PowerPoint</vt:lpstr>
      <vt:lpstr>Your Dedicated  Client Services Team</vt:lpstr>
      <vt:lpstr>Présentation PowerPoint</vt:lpstr>
      <vt:lpstr>Présentation PowerPoint</vt:lpstr>
      <vt:lpstr>YOUR MEMBER DOCUMENTS</vt:lpstr>
      <vt:lpstr>Présentation PowerPoint</vt:lpstr>
      <vt:lpstr>Présentation PowerPoint</vt:lpstr>
      <vt:lpstr>YOUR Online account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Member’S Journey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Novem Consulting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Joao NETO</dc:creator>
  <cp:lastModifiedBy>Guillaume RENAUT</cp:lastModifiedBy>
  <cp:revision>2246</cp:revision>
  <cp:lastPrinted>2017-06-23T12:53:51Z</cp:lastPrinted>
  <dcterms:created xsi:type="dcterms:W3CDTF">2015-07-16T09:43:08Z</dcterms:created>
  <dcterms:modified xsi:type="dcterms:W3CDTF">2023-05-10T14:29:49Z</dcterms:modified>
</cp:coreProperties>
</file>